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notesMasterIdLst>
    <p:notesMasterId r:id="rId27"/>
  </p:notesMasterIdLst>
  <p:sldIdLst>
    <p:sldId id="273" r:id="rId2"/>
    <p:sldId id="274" r:id="rId3"/>
    <p:sldId id="275" r:id="rId4"/>
    <p:sldId id="256" r:id="rId5"/>
    <p:sldId id="287" r:id="rId6"/>
    <p:sldId id="257" r:id="rId7"/>
    <p:sldId id="271" r:id="rId8"/>
    <p:sldId id="288" r:id="rId9"/>
    <p:sldId id="292" r:id="rId10"/>
    <p:sldId id="289" r:id="rId11"/>
    <p:sldId id="258" r:id="rId12"/>
    <p:sldId id="266" r:id="rId13"/>
    <p:sldId id="290" r:id="rId14"/>
    <p:sldId id="259" r:id="rId15"/>
    <p:sldId id="291" r:id="rId16"/>
    <p:sldId id="293" r:id="rId17"/>
    <p:sldId id="294" r:id="rId18"/>
    <p:sldId id="295" r:id="rId19"/>
    <p:sldId id="296" r:id="rId20"/>
    <p:sldId id="297" r:id="rId21"/>
    <p:sldId id="298" r:id="rId22"/>
    <p:sldId id="299" r:id="rId23"/>
    <p:sldId id="285" r:id="rId24"/>
    <p:sldId id="301" r:id="rId25"/>
    <p:sldId id="270" r:id="rId26"/>
  </p:sldIdLst>
  <p:sldSz cx="9144000" cy="6858000" type="screen4x3"/>
  <p:notesSz cx="69977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24"/>
  </p:normalViewPr>
  <p:slideViewPr>
    <p:cSldViewPr>
      <p:cViewPr varScale="1">
        <p:scale>
          <a:sx n="106" d="100"/>
          <a:sy n="106" d="100"/>
        </p:scale>
        <p:origin x="600"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2822" y="-91"/>
      </p:cViewPr>
      <p:guideLst>
        <p:guide orient="horz" pos="2924"/>
        <p:guide pos="22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21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31" tIns="46516" rIns="93031" bIns="46516" numCol="1" anchor="t" anchorCtr="0" compatLnSpc="1">
            <a:prstTxWarp prst="textNoShape">
              <a:avLst/>
            </a:prstTxWarp>
          </a:bodyPr>
          <a:lstStyle>
            <a:lvl1pPr defTabSz="930275">
              <a:defRPr sz="1200"/>
            </a:lvl1pPr>
          </a:lstStyle>
          <a:p>
            <a:pPr>
              <a:defRPr/>
            </a:pPr>
            <a:endParaRPr lang="en-US" dirty="0"/>
          </a:p>
        </p:txBody>
      </p:sp>
      <p:sp>
        <p:nvSpPr>
          <p:cNvPr id="3" name="Date Placeholder 2"/>
          <p:cNvSpPr>
            <a:spLocks noGrp="1"/>
          </p:cNvSpPr>
          <p:nvPr>
            <p:ph type="dt" idx="1"/>
          </p:nvPr>
        </p:nvSpPr>
        <p:spPr bwMode="auto">
          <a:xfrm>
            <a:off x="3963988" y="0"/>
            <a:ext cx="30321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31" tIns="46516" rIns="93031" bIns="46516" numCol="1" anchor="t" anchorCtr="0" compatLnSpc="1">
            <a:prstTxWarp prst="textNoShape">
              <a:avLst/>
            </a:prstTxWarp>
          </a:bodyPr>
          <a:lstStyle>
            <a:lvl1pPr algn="r" defTabSz="930275">
              <a:defRPr sz="1200"/>
            </a:lvl1pPr>
          </a:lstStyle>
          <a:p>
            <a:pPr>
              <a:defRPr/>
            </a:pPr>
            <a:fld id="{D3A36C79-9EE0-4F2C-B227-80547CAD098F}" type="datetimeFigureOut">
              <a:rPr lang="en-US"/>
              <a:pPr>
                <a:defRPr/>
              </a:pPr>
              <a:t>4/15/20</a:t>
            </a:fld>
            <a:endParaRPr lang="en-US" dirty="0"/>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bwMode="auto">
          <a:xfrm>
            <a:off x="700088" y="4410075"/>
            <a:ext cx="5597525"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31" tIns="46516" rIns="93031" bIns="465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8818563"/>
            <a:ext cx="30321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31" tIns="46516" rIns="93031" bIns="46516" numCol="1" anchor="b" anchorCtr="0" compatLnSpc="1">
            <a:prstTxWarp prst="textNoShape">
              <a:avLst/>
            </a:prstTxWarp>
          </a:bodyPr>
          <a:lstStyle>
            <a:lvl1pPr defTabSz="930275">
              <a:defRPr sz="1200"/>
            </a:lvl1pPr>
          </a:lstStyle>
          <a:p>
            <a:pPr>
              <a:defRPr/>
            </a:pPr>
            <a:endParaRPr lang="en-US" dirty="0"/>
          </a:p>
        </p:txBody>
      </p:sp>
      <p:sp>
        <p:nvSpPr>
          <p:cNvPr id="7" name="Slide Number Placeholder 6"/>
          <p:cNvSpPr>
            <a:spLocks noGrp="1"/>
          </p:cNvSpPr>
          <p:nvPr>
            <p:ph type="sldNum" sz="quarter" idx="5"/>
          </p:nvPr>
        </p:nvSpPr>
        <p:spPr bwMode="auto">
          <a:xfrm>
            <a:off x="3963988" y="8818563"/>
            <a:ext cx="30321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EEE53B94-D8BF-444F-A27F-80DE5050A67A}" type="slidenum">
              <a:rPr lang="en-US"/>
              <a:pPr>
                <a:defRPr/>
              </a:pPr>
              <a:t>‹#›</a:t>
            </a:fld>
            <a:endParaRPr lang="en-US" dirty="0"/>
          </a:p>
        </p:txBody>
      </p:sp>
    </p:spTree>
    <p:extLst>
      <p:ext uri="{BB962C8B-B14F-4D97-AF65-F5344CB8AC3E}">
        <p14:creationId xmlns:p14="http://schemas.microsoft.com/office/powerpoint/2010/main" val="37029566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231900" y="696913"/>
            <a:ext cx="4641850"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a:noFill/>
        </p:spPr>
        <p:txBody>
          <a:bodyPr/>
          <a:lstStyle/>
          <a:p>
            <a:endParaRPr lang="en-CA" dirty="0"/>
          </a:p>
        </p:txBody>
      </p:sp>
      <p:sp>
        <p:nvSpPr>
          <p:cNvPr id="22532" name="Slide Number Placeholder 3"/>
          <p:cNvSpPr>
            <a:spLocks noGrp="1"/>
          </p:cNvSpPr>
          <p:nvPr>
            <p:ph type="sldNum" sz="quarter" idx="5"/>
          </p:nvPr>
        </p:nvSpPr>
        <p:spPr>
          <a:noFill/>
        </p:spPr>
        <p:txBody>
          <a:bodyPr/>
          <a:lstStyle>
            <a:lvl1pPr defTabSz="930275" eaLnBrk="0" hangingPunct="0">
              <a:defRPr>
                <a:solidFill>
                  <a:schemeClr val="tx1"/>
                </a:solidFill>
                <a:latin typeface="Tahoma" pitchFamily="34" charset="0"/>
              </a:defRPr>
            </a:lvl1pPr>
            <a:lvl2pPr marL="742950" indent="-285750" defTabSz="930275" eaLnBrk="0" hangingPunct="0">
              <a:defRPr>
                <a:solidFill>
                  <a:schemeClr val="tx1"/>
                </a:solidFill>
                <a:latin typeface="Tahoma" pitchFamily="34" charset="0"/>
              </a:defRPr>
            </a:lvl2pPr>
            <a:lvl3pPr marL="1143000" indent="-228600" defTabSz="930275" eaLnBrk="0" hangingPunct="0">
              <a:defRPr>
                <a:solidFill>
                  <a:schemeClr val="tx1"/>
                </a:solidFill>
                <a:latin typeface="Tahoma" pitchFamily="34" charset="0"/>
              </a:defRPr>
            </a:lvl3pPr>
            <a:lvl4pPr marL="1600200" indent="-228600" defTabSz="930275" eaLnBrk="0" hangingPunct="0">
              <a:defRPr>
                <a:solidFill>
                  <a:schemeClr val="tx1"/>
                </a:solidFill>
                <a:latin typeface="Tahoma" pitchFamily="34" charset="0"/>
              </a:defRPr>
            </a:lvl4pPr>
            <a:lvl5pPr marL="2057400" indent="-228600" defTabSz="930275" eaLnBrk="0" hangingPunct="0">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pPr eaLnBrk="1" hangingPunct="1"/>
            <a:fld id="{F9D81AFD-5D08-45C0-AC0A-2F3F305CDFEA}" type="slidenum">
              <a:rPr lang="en-US" smtClean="0"/>
              <a:pPr eaLnBrk="1" hangingPunct="1"/>
              <a:t>4</a:t>
            </a:fld>
            <a:endParaRPr lang="en-US" dirty="0"/>
          </a:p>
        </p:txBody>
      </p:sp>
    </p:spTree>
    <p:extLst>
      <p:ext uri="{BB962C8B-B14F-4D97-AF65-F5344CB8AC3E}">
        <p14:creationId xmlns:p14="http://schemas.microsoft.com/office/powerpoint/2010/main" val="3494902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EE53B94-D8BF-444F-A27F-80DE5050A67A}" type="slidenum">
              <a:rPr lang="en-US" smtClean="0"/>
              <a:pPr>
                <a:defRPr/>
              </a:pPr>
              <a:t>15</a:t>
            </a:fld>
            <a:endParaRPr lang="en-US" dirty="0"/>
          </a:p>
        </p:txBody>
      </p:sp>
    </p:spTree>
    <p:extLst>
      <p:ext uri="{BB962C8B-B14F-4D97-AF65-F5344CB8AC3E}">
        <p14:creationId xmlns:p14="http://schemas.microsoft.com/office/powerpoint/2010/main" val="846501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Some people register their health care directive with Medic Alert and wear a bracelet stating this.</a:t>
            </a:r>
          </a:p>
        </p:txBody>
      </p:sp>
      <p:sp>
        <p:nvSpPr>
          <p:cNvPr id="4" name="Slide Number Placeholder 3"/>
          <p:cNvSpPr>
            <a:spLocks noGrp="1"/>
          </p:cNvSpPr>
          <p:nvPr>
            <p:ph type="sldNum" sz="quarter" idx="10"/>
          </p:nvPr>
        </p:nvSpPr>
        <p:spPr/>
        <p:txBody>
          <a:bodyPr/>
          <a:lstStyle/>
          <a:p>
            <a:pPr>
              <a:defRPr/>
            </a:pPr>
            <a:fld id="{EEE53B94-D8BF-444F-A27F-80DE5050A67A}" type="slidenum">
              <a:rPr lang="en-US" smtClean="0"/>
              <a:pPr>
                <a:defRPr/>
              </a:pPr>
              <a:t>19</a:t>
            </a:fld>
            <a:endParaRPr lang="en-US" dirty="0"/>
          </a:p>
        </p:txBody>
      </p:sp>
    </p:spTree>
    <p:extLst>
      <p:ext uri="{BB962C8B-B14F-4D97-AF65-F5344CB8AC3E}">
        <p14:creationId xmlns:p14="http://schemas.microsoft.com/office/powerpoint/2010/main" val="1456895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a:t>
            </a:r>
            <a:r>
              <a:rPr lang="en-CA" baseline="0" dirty="0"/>
              <a:t> authorized to deal with financial Or property matters or personal care directly only as they deal with health care decisions</a:t>
            </a:r>
          </a:p>
          <a:p>
            <a:r>
              <a:rPr lang="en-CA" baseline="0" dirty="0"/>
              <a:t>This is why it’s important to have other documents such as POA for financial and/personal </a:t>
            </a:r>
          </a:p>
          <a:p>
            <a:r>
              <a:rPr lang="en-CA" baseline="0" dirty="0"/>
              <a:t> or</a:t>
            </a:r>
            <a:endParaRPr lang="en-CA" dirty="0"/>
          </a:p>
        </p:txBody>
      </p:sp>
      <p:sp>
        <p:nvSpPr>
          <p:cNvPr id="4" name="Slide Number Placeholder 3"/>
          <p:cNvSpPr>
            <a:spLocks noGrp="1"/>
          </p:cNvSpPr>
          <p:nvPr>
            <p:ph type="sldNum" sz="quarter" idx="10"/>
          </p:nvPr>
        </p:nvSpPr>
        <p:spPr/>
        <p:txBody>
          <a:bodyPr/>
          <a:lstStyle/>
          <a:p>
            <a:pPr>
              <a:defRPr/>
            </a:pPr>
            <a:fld id="{EEE53B94-D8BF-444F-A27F-80DE5050A67A}" type="slidenum">
              <a:rPr lang="en-US" smtClean="0"/>
              <a:pPr>
                <a:defRPr/>
              </a:pPr>
              <a:t>20</a:t>
            </a:fld>
            <a:endParaRPr lang="en-US" dirty="0"/>
          </a:p>
        </p:txBody>
      </p:sp>
    </p:spTree>
    <p:extLst>
      <p:ext uri="{BB962C8B-B14F-4D97-AF65-F5344CB8AC3E}">
        <p14:creationId xmlns:p14="http://schemas.microsoft.com/office/powerpoint/2010/main" val="2504846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a:noFill/>
        </p:spPr>
        <p:txBody>
          <a:bodyPr/>
          <a:lstStyle/>
          <a:p>
            <a:endParaRPr lang="en-US" dirty="0"/>
          </a:p>
        </p:txBody>
      </p:sp>
    </p:spTree>
    <p:extLst>
      <p:ext uri="{BB962C8B-B14F-4D97-AF65-F5344CB8AC3E}">
        <p14:creationId xmlns:p14="http://schemas.microsoft.com/office/powerpoint/2010/main" val="3213807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a:noFill/>
        </p:spPr>
        <p:txBody>
          <a:bodyPr/>
          <a:lstStyle/>
          <a:p>
            <a:endParaRPr lang="en-US" dirty="0"/>
          </a:p>
        </p:txBody>
      </p:sp>
      <p:sp>
        <p:nvSpPr>
          <p:cNvPr id="36868" name="Slide Number Placeholder 3"/>
          <p:cNvSpPr>
            <a:spLocks noGrp="1"/>
          </p:cNvSpPr>
          <p:nvPr>
            <p:ph type="sldNum" sz="quarter" idx="5"/>
          </p:nvPr>
        </p:nvSpPr>
        <p:spPr>
          <a:noFill/>
        </p:spPr>
        <p:txBody>
          <a:bodyPr/>
          <a:lstStyle>
            <a:lvl1pPr defTabSz="930275" eaLnBrk="0" hangingPunct="0">
              <a:defRPr>
                <a:solidFill>
                  <a:schemeClr val="tx1"/>
                </a:solidFill>
                <a:latin typeface="Tahoma" pitchFamily="34" charset="0"/>
              </a:defRPr>
            </a:lvl1pPr>
            <a:lvl2pPr marL="742950" indent="-285750" defTabSz="930275" eaLnBrk="0" hangingPunct="0">
              <a:defRPr>
                <a:solidFill>
                  <a:schemeClr val="tx1"/>
                </a:solidFill>
                <a:latin typeface="Tahoma" pitchFamily="34" charset="0"/>
              </a:defRPr>
            </a:lvl2pPr>
            <a:lvl3pPr marL="1143000" indent="-228600" defTabSz="930275" eaLnBrk="0" hangingPunct="0">
              <a:defRPr>
                <a:solidFill>
                  <a:schemeClr val="tx1"/>
                </a:solidFill>
                <a:latin typeface="Tahoma" pitchFamily="34" charset="0"/>
              </a:defRPr>
            </a:lvl3pPr>
            <a:lvl4pPr marL="1600200" indent="-228600" defTabSz="930275" eaLnBrk="0" hangingPunct="0">
              <a:defRPr>
                <a:solidFill>
                  <a:schemeClr val="tx1"/>
                </a:solidFill>
                <a:latin typeface="Tahoma" pitchFamily="34" charset="0"/>
              </a:defRPr>
            </a:lvl4pPr>
            <a:lvl5pPr marL="2057400" indent="-228600" defTabSz="930275" eaLnBrk="0" hangingPunct="0">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pPr eaLnBrk="1" hangingPunct="1"/>
            <a:fld id="{6D4CD512-11F6-461C-AA79-C83AD1EDDDCE}" type="slidenum">
              <a:rPr lang="en-US" smtClean="0"/>
              <a:pPr eaLnBrk="1" hangingPunct="1"/>
              <a:t>25</a:t>
            </a:fld>
            <a:endParaRPr lang="en-US" dirty="0"/>
          </a:p>
        </p:txBody>
      </p:sp>
    </p:spTree>
    <p:extLst>
      <p:ext uri="{BB962C8B-B14F-4D97-AF65-F5344CB8AC3E}">
        <p14:creationId xmlns:p14="http://schemas.microsoft.com/office/powerpoint/2010/main" val="325056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a:noFill/>
        </p:spPr>
        <p:txBody>
          <a:bodyPr/>
          <a:lstStyle/>
          <a:p>
            <a:r>
              <a:rPr lang="en-US" dirty="0"/>
              <a:t>Consenting</a:t>
            </a:r>
            <a:r>
              <a:rPr lang="en-US" baseline="0" dirty="0"/>
              <a:t> to or refusing treatment. </a:t>
            </a:r>
            <a:r>
              <a:rPr lang="en-US" dirty="0"/>
              <a:t>It’s about thinking and sharing your wishes for your future health</a:t>
            </a:r>
            <a:r>
              <a:rPr lang="en-US" baseline="0" dirty="0"/>
              <a:t> and personal care.</a:t>
            </a:r>
          </a:p>
          <a:p>
            <a:r>
              <a:rPr lang="en-US" baseline="0" dirty="0"/>
              <a:t>In December 2016, a law was introduced in NB called the Advance Care Directives Act for the purpose of this presentation I will be using the term Advance Health care Directive in place of Advance Care Planning.</a:t>
            </a:r>
            <a:endParaRPr lang="en-US" dirty="0"/>
          </a:p>
        </p:txBody>
      </p:sp>
      <p:sp>
        <p:nvSpPr>
          <p:cNvPr id="24580" name="Slide Number Placeholder 3"/>
          <p:cNvSpPr>
            <a:spLocks noGrp="1"/>
          </p:cNvSpPr>
          <p:nvPr>
            <p:ph type="sldNum" sz="quarter" idx="5"/>
          </p:nvPr>
        </p:nvSpPr>
        <p:spPr>
          <a:noFill/>
        </p:spPr>
        <p:txBody>
          <a:bodyPr/>
          <a:lstStyle>
            <a:lvl1pPr defTabSz="930275" eaLnBrk="0" hangingPunct="0">
              <a:defRPr>
                <a:solidFill>
                  <a:schemeClr val="tx1"/>
                </a:solidFill>
                <a:latin typeface="Tahoma" pitchFamily="34" charset="0"/>
              </a:defRPr>
            </a:lvl1pPr>
            <a:lvl2pPr marL="742950" indent="-285750" defTabSz="930275" eaLnBrk="0" hangingPunct="0">
              <a:defRPr>
                <a:solidFill>
                  <a:schemeClr val="tx1"/>
                </a:solidFill>
                <a:latin typeface="Tahoma" pitchFamily="34" charset="0"/>
              </a:defRPr>
            </a:lvl2pPr>
            <a:lvl3pPr marL="1143000" indent="-228600" defTabSz="930275" eaLnBrk="0" hangingPunct="0">
              <a:defRPr>
                <a:solidFill>
                  <a:schemeClr val="tx1"/>
                </a:solidFill>
                <a:latin typeface="Tahoma" pitchFamily="34" charset="0"/>
              </a:defRPr>
            </a:lvl3pPr>
            <a:lvl4pPr marL="1600200" indent="-228600" defTabSz="930275" eaLnBrk="0" hangingPunct="0">
              <a:defRPr>
                <a:solidFill>
                  <a:schemeClr val="tx1"/>
                </a:solidFill>
                <a:latin typeface="Tahoma" pitchFamily="34" charset="0"/>
              </a:defRPr>
            </a:lvl4pPr>
            <a:lvl5pPr marL="2057400" indent="-228600" defTabSz="930275" eaLnBrk="0" hangingPunct="0">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pPr eaLnBrk="1" hangingPunct="1"/>
            <a:fld id="{1513B934-D911-4C94-A9B6-16E901986596}" type="slidenum">
              <a:rPr lang="en-US" smtClean="0"/>
              <a:pPr eaLnBrk="1" hangingPunct="1"/>
              <a:t>6</a:t>
            </a:fld>
            <a:endParaRPr lang="en-US" dirty="0"/>
          </a:p>
        </p:txBody>
      </p:sp>
    </p:spTree>
    <p:extLst>
      <p:ext uri="{BB962C8B-B14F-4D97-AF65-F5344CB8AC3E}">
        <p14:creationId xmlns:p14="http://schemas.microsoft.com/office/powerpoint/2010/main" val="3321572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a:noFill/>
        </p:spPr>
        <p:txBody>
          <a:bodyPr/>
          <a:lstStyle/>
          <a:p>
            <a:r>
              <a:rPr lang="en-US" dirty="0"/>
              <a:t>More support, more resources,</a:t>
            </a:r>
            <a:r>
              <a:rPr lang="en-US" baseline="0" dirty="0"/>
              <a:t> more personal time.</a:t>
            </a:r>
            <a:r>
              <a:rPr lang="en-US" dirty="0"/>
              <a:t> </a:t>
            </a:r>
          </a:p>
        </p:txBody>
      </p:sp>
    </p:spTree>
    <p:extLst>
      <p:ext uri="{BB962C8B-B14F-4D97-AF65-F5344CB8AC3E}">
        <p14:creationId xmlns:p14="http://schemas.microsoft.com/office/powerpoint/2010/main" val="1022714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EE53B94-D8BF-444F-A27F-80DE5050A67A}" type="slidenum">
              <a:rPr lang="en-US" smtClean="0"/>
              <a:pPr>
                <a:defRPr/>
              </a:pPr>
              <a:t>8</a:t>
            </a:fld>
            <a:endParaRPr lang="en-US" dirty="0"/>
          </a:p>
        </p:txBody>
      </p:sp>
    </p:spTree>
    <p:extLst>
      <p:ext uri="{BB962C8B-B14F-4D97-AF65-F5344CB8AC3E}">
        <p14:creationId xmlns:p14="http://schemas.microsoft.com/office/powerpoint/2010/main" val="290858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If you have both and there is a conflict between provisions</a:t>
            </a:r>
            <a:r>
              <a:rPr lang="en-CA" baseline="0" dirty="0"/>
              <a:t> in one or more of the documents, health care professionals must follow the most recent document.</a:t>
            </a:r>
            <a:endParaRPr lang="en-CA" dirty="0"/>
          </a:p>
        </p:txBody>
      </p:sp>
      <p:sp>
        <p:nvSpPr>
          <p:cNvPr id="4" name="Slide Number Placeholder 3"/>
          <p:cNvSpPr>
            <a:spLocks noGrp="1"/>
          </p:cNvSpPr>
          <p:nvPr>
            <p:ph type="sldNum" sz="quarter" idx="10"/>
          </p:nvPr>
        </p:nvSpPr>
        <p:spPr/>
        <p:txBody>
          <a:bodyPr/>
          <a:lstStyle/>
          <a:p>
            <a:pPr>
              <a:defRPr/>
            </a:pPr>
            <a:fld id="{EEE53B94-D8BF-444F-A27F-80DE5050A67A}" type="slidenum">
              <a:rPr lang="en-US" smtClean="0"/>
              <a:pPr>
                <a:defRPr/>
              </a:pPr>
              <a:t>9</a:t>
            </a:fld>
            <a:endParaRPr lang="en-US" dirty="0"/>
          </a:p>
        </p:txBody>
      </p:sp>
    </p:spTree>
    <p:extLst>
      <p:ext uri="{BB962C8B-B14F-4D97-AF65-F5344CB8AC3E}">
        <p14:creationId xmlns:p14="http://schemas.microsoft.com/office/powerpoint/2010/main" val="2045127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p:spPr>
        <p:txBody>
          <a:bodyPr/>
          <a:lstStyle/>
          <a:p>
            <a:pPr eaLnBrk="1" hangingPunct="1"/>
            <a:endParaRPr lang="en-US" b="1" dirty="0"/>
          </a:p>
          <a:p>
            <a:pPr eaLnBrk="1" hangingPunct="1"/>
            <a:endParaRPr lang="en-US" b="1" dirty="0"/>
          </a:p>
          <a:p>
            <a:pPr algn="just" eaLnBrk="1" hangingPunct="1">
              <a:buFont typeface="Wingdings" pitchFamily="2" charset="2"/>
              <a:buChar char="v"/>
              <a:defRPr/>
            </a:pPr>
            <a:r>
              <a:rPr lang="en-US" sz="1200" b="1" dirty="0">
                <a:effectLst>
                  <a:outerShdw blurRad="38100" dist="38100" dir="2700000" algn="tl">
                    <a:srgbClr val="000000">
                      <a:alpha val="43137"/>
                    </a:srgbClr>
                  </a:outerShdw>
                </a:effectLst>
              </a:rPr>
              <a:t>and that you receive the medical care that supports your values and/or faith traditions</a:t>
            </a:r>
          </a:p>
          <a:p>
            <a:pPr algn="just" eaLnBrk="1" hangingPunct="1">
              <a:buFont typeface="Wingdings" pitchFamily="2" charset="2"/>
              <a:buChar char="v"/>
              <a:defRPr/>
            </a:pPr>
            <a:endParaRPr lang="en-US" sz="1200" b="1" dirty="0">
              <a:effectLst>
                <a:outerShdw blurRad="38100" dist="38100" dir="2700000" algn="tl">
                  <a:srgbClr val="000000">
                    <a:alpha val="43137"/>
                  </a:srgbClr>
                </a:outerShdw>
              </a:effectLst>
            </a:endParaRPr>
          </a:p>
          <a:p>
            <a:pPr eaLnBrk="1" hangingPunct="1"/>
            <a:endParaRPr lang="en-US" b="1" dirty="0"/>
          </a:p>
          <a:p>
            <a:pPr algn="just" eaLnBrk="1" hangingPunct="1">
              <a:buFont typeface="Wingdings" pitchFamily="2" charset="2"/>
              <a:buChar char="v"/>
              <a:defRPr/>
            </a:pPr>
            <a:r>
              <a:rPr lang="en-US" sz="1200" b="1" dirty="0">
                <a:effectLst>
                  <a:outerShdw blurRad="38100" dist="38100" dir="2700000" algn="tl">
                    <a:srgbClr val="000000">
                      <a:alpha val="43137"/>
                    </a:srgbClr>
                  </a:outerShdw>
                </a:effectLst>
              </a:rPr>
              <a:t>and that you receive the medical care that supports your values and/or faith traditions</a:t>
            </a:r>
          </a:p>
          <a:p>
            <a:pPr algn="just" eaLnBrk="1" hangingPunct="1">
              <a:buFont typeface="Wingdings" pitchFamily="2" charset="2"/>
              <a:buChar char="v"/>
              <a:defRPr/>
            </a:pPr>
            <a:endParaRPr lang="en-US" sz="1200" b="1" dirty="0">
              <a:effectLst>
                <a:outerShdw blurRad="38100" dist="38100" dir="2700000" algn="tl">
                  <a:srgbClr val="000000">
                    <a:alpha val="43137"/>
                  </a:srgbClr>
                </a:outerShdw>
              </a:effectLst>
            </a:endParaRPr>
          </a:p>
          <a:p>
            <a:pPr eaLnBrk="1" hangingPunct="1"/>
            <a:r>
              <a:rPr lang="en-US" b="1" dirty="0"/>
              <a:t>If you become incapacitated or mentally incompetent and do not have a POA for personal care it may be necessary for the courts to appoint someone(usually a family member) as your legal guardian.</a:t>
            </a:r>
            <a:endParaRPr lang="en-US" dirty="0"/>
          </a:p>
        </p:txBody>
      </p:sp>
      <p:sp>
        <p:nvSpPr>
          <p:cNvPr id="29700" name="Slide Number Placeholder 3"/>
          <p:cNvSpPr>
            <a:spLocks noGrp="1"/>
          </p:cNvSpPr>
          <p:nvPr>
            <p:ph type="sldNum" sz="quarter" idx="5"/>
          </p:nvPr>
        </p:nvSpPr>
        <p:spPr>
          <a:noFill/>
        </p:spPr>
        <p:txBody>
          <a:bodyPr/>
          <a:lstStyle>
            <a:lvl1pPr defTabSz="930275" eaLnBrk="0" hangingPunct="0">
              <a:defRPr>
                <a:solidFill>
                  <a:schemeClr val="tx1"/>
                </a:solidFill>
                <a:latin typeface="Tahoma" pitchFamily="34" charset="0"/>
              </a:defRPr>
            </a:lvl1pPr>
            <a:lvl2pPr marL="742950" indent="-285750" defTabSz="930275" eaLnBrk="0" hangingPunct="0">
              <a:defRPr>
                <a:solidFill>
                  <a:schemeClr val="tx1"/>
                </a:solidFill>
                <a:latin typeface="Tahoma" pitchFamily="34" charset="0"/>
              </a:defRPr>
            </a:lvl2pPr>
            <a:lvl3pPr marL="1143000" indent="-228600" defTabSz="930275" eaLnBrk="0" hangingPunct="0">
              <a:defRPr>
                <a:solidFill>
                  <a:schemeClr val="tx1"/>
                </a:solidFill>
                <a:latin typeface="Tahoma" pitchFamily="34" charset="0"/>
              </a:defRPr>
            </a:lvl3pPr>
            <a:lvl4pPr marL="1600200" indent="-228600" defTabSz="930275" eaLnBrk="0" hangingPunct="0">
              <a:defRPr>
                <a:solidFill>
                  <a:schemeClr val="tx1"/>
                </a:solidFill>
                <a:latin typeface="Tahoma" pitchFamily="34" charset="0"/>
              </a:defRPr>
            </a:lvl4pPr>
            <a:lvl5pPr marL="2057400" indent="-228600" defTabSz="930275" eaLnBrk="0" hangingPunct="0">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pPr eaLnBrk="1" hangingPunct="1"/>
            <a:fld id="{68D7B62D-6397-44B8-AF34-FC1CF225A7C5}" type="slidenum">
              <a:rPr lang="en-US" smtClean="0"/>
              <a:pPr eaLnBrk="1" hangingPunct="1"/>
              <a:t>11</a:t>
            </a:fld>
            <a:endParaRPr lang="en-US" dirty="0"/>
          </a:p>
        </p:txBody>
      </p:sp>
    </p:spTree>
    <p:extLst>
      <p:ext uri="{BB962C8B-B14F-4D97-AF65-F5344CB8AC3E}">
        <p14:creationId xmlns:p14="http://schemas.microsoft.com/office/powerpoint/2010/main" val="3269222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p:spPr>
        <p:txBody>
          <a:bodyPr/>
          <a:lstStyle/>
          <a:p>
            <a:pPr eaLnBrk="1" hangingPunct="1">
              <a:spcBef>
                <a:spcPct val="0"/>
              </a:spcBef>
            </a:pPr>
            <a:endParaRPr lang="en-US" dirty="0"/>
          </a:p>
        </p:txBody>
      </p:sp>
      <p:sp>
        <p:nvSpPr>
          <p:cNvPr id="30724" name="Slide Number Placeholder 3"/>
          <p:cNvSpPr>
            <a:spLocks noGrp="1"/>
          </p:cNvSpPr>
          <p:nvPr>
            <p:ph type="sldNum" sz="quarter" idx="5"/>
          </p:nvPr>
        </p:nvSpPr>
        <p:spPr>
          <a:noFill/>
        </p:spPr>
        <p:txBody>
          <a:bodyPr/>
          <a:lstStyle>
            <a:lvl1pPr defTabSz="930275" eaLnBrk="0" hangingPunct="0">
              <a:defRPr>
                <a:solidFill>
                  <a:schemeClr val="tx1"/>
                </a:solidFill>
                <a:latin typeface="Tahoma" pitchFamily="34" charset="0"/>
              </a:defRPr>
            </a:lvl1pPr>
            <a:lvl2pPr marL="742950" indent="-285750" defTabSz="930275" eaLnBrk="0" hangingPunct="0">
              <a:defRPr>
                <a:solidFill>
                  <a:schemeClr val="tx1"/>
                </a:solidFill>
                <a:latin typeface="Tahoma" pitchFamily="34" charset="0"/>
              </a:defRPr>
            </a:lvl2pPr>
            <a:lvl3pPr marL="1143000" indent="-228600" defTabSz="930275" eaLnBrk="0" hangingPunct="0">
              <a:defRPr>
                <a:solidFill>
                  <a:schemeClr val="tx1"/>
                </a:solidFill>
                <a:latin typeface="Tahoma" pitchFamily="34" charset="0"/>
              </a:defRPr>
            </a:lvl3pPr>
            <a:lvl4pPr marL="1600200" indent="-228600" defTabSz="930275" eaLnBrk="0" hangingPunct="0">
              <a:defRPr>
                <a:solidFill>
                  <a:schemeClr val="tx1"/>
                </a:solidFill>
                <a:latin typeface="Tahoma" pitchFamily="34" charset="0"/>
              </a:defRPr>
            </a:lvl4pPr>
            <a:lvl5pPr marL="2057400" indent="-228600" defTabSz="930275" eaLnBrk="0" hangingPunct="0">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pPr eaLnBrk="1" hangingPunct="1"/>
            <a:fld id="{3E4FF635-7ECC-4D4B-89BE-D9EFE2955E42}" type="slidenum">
              <a:rPr lang="en-US" smtClean="0"/>
              <a:pPr eaLnBrk="1" hangingPunct="1"/>
              <a:t>12</a:t>
            </a:fld>
            <a:endParaRPr lang="en-US" dirty="0"/>
          </a:p>
        </p:txBody>
      </p:sp>
    </p:spTree>
    <p:extLst>
      <p:ext uri="{BB962C8B-B14F-4D97-AF65-F5344CB8AC3E}">
        <p14:creationId xmlns:p14="http://schemas.microsoft.com/office/powerpoint/2010/main" val="4288143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Depends on Your Health</a:t>
            </a:r>
            <a:r>
              <a:rPr lang="en-CA" baseline="0" dirty="0"/>
              <a:t> Condition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baseline="0" dirty="0"/>
              <a:t>More info that you have may help you to decide how detailed  you wish your instructions to be.</a:t>
            </a:r>
            <a:r>
              <a:rPr lang="en-US" sz="1200" b="1" dirty="0"/>
              <a:t> such as drug therapies, tube feeding, cardiopulmonary resuscitation and ventilation and their consequences</a:t>
            </a:r>
          </a:p>
          <a:p>
            <a:endParaRPr lang="en-CA" dirty="0"/>
          </a:p>
        </p:txBody>
      </p:sp>
      <p:sp>
        <p:nvSpPr>
          <p:cNvPr id="4" name="Slide Number Placeholder 3"/>
          <p:cNvSpPr>
            <a:spLocks noGrp="1"/>
          </p:cNvSpPr>
          <p:nvPr>
            <p:ph type="sldNum" sz="quarter" idx="10"/>
          </p:nvPr>
        </p:nvSpPr>
        <p:spPr/>
        <p:txBody>
          <a:bodyPr/>
          <a:lstStyle/>
          <a:p>
            <a:pPr>
              <a:defRPr/>
            </a:pPr>
            <a:fld id="{EEE53B94-D8BF-444F-A27F-80DE5050A67A}" type="slidenum">
              <a:rPr lang="en-US" smtClean="0"/>
              <a:pPr>
                <a:defRPr/>
              </a:pPr>
              <a:t>13</a:t>
            </a:fld>
            <a:endParaRPr lang="en-US" dirty="0"/>
          </a:p>
        </p:txBody>
      </p:sp>
    </p:spTree>
    <p:extLst>
      <p:ext uri="{BB962C8B-B14F-4D97-AF65-F5344CB8AC3E}">
        <p14:creationId xmlns:p14="http://schemas.microsoft.com/office/powerpoint/2010/main" val="2619236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a:noFill/>
        </p:spPr>
        <p:txBody>
          <a:bodyPr/>
          <a:lstStyle/>
          <a:p>
            <a:pPr eaLnBrk="1" hangingPunct="1"/>
            <a:r>
              <a:rPr lang="en-US" baseline="0" dirty="0"/>
              <a:t>.</a:t>
            </a:r>
            <a:endParaRPr lang="en-US" dirty="0"/>
          </a:p>
        </p:txBody>
      </p:sp>
      <p:sp>
        <p:nvSpPr>
          <p:cNvPr id="31748" name="Slide Number Placeholder 3"/>
          <p:cNvSpPr>
            <a:spLocks noGrp="1"/>
          </p:cNvSpPr>
          <p:nvPr>
            <p:ph type="sldNum" sz="quarter" idx="5"/>
          </p:nvPr>
        </p:nvSpPr>
        <p:spPr>
          <a:noFill/>
        </p:spPr>
        <p:txBody>
          <a:bodyPr/>
          <a:lstStyle>
            <a:lvl1pPr defTabSz="930275" eaLnBrk="0" hangingPunct="0">
              <a:defRPr>
                <a:solidFill>
                  <a:schemeClr val="tx1"/>
                </a:solidFill>
                <a:latin typeface="Tahoma" pitchFamily="34" charset="0"/>
              </a:defRPr>
            </a:lvl1pPr>
            <a:lvl2pPr marL="742950" indent="-285750" defTabSz="930275" eaLnBrk="0" hangingPunct="0">
              <a:defRPr>
                <a:solidFill>
                  <a:schemeClr val="tx1"/>
                </a:solidFill>
                <a:latin typeface="Tahoma" pitchFamily="34" charset="0"/>
              </a:defRPr>
            </a:lvl2pPr>
            <a:lvl3pPr marL="1143000" indent="-228600" defTabSz="930275" eaLnBrk="0" hangingPunct="0">
              <a:defRPr>
                <a:solidFill>
                  <a:schemeClr val="tx1"/>
                </a:solidFill>
                <a:latin typeface="Tahoma" pitchFamily="34" charset="0"/>
              </a:defRPr>
            </a:lvl3pPr>
            <a:lvl4pPr marL="1600200" indent="-228600" defTabSz="930275" eaLnBrk="0" hangingPunct="0">
              <a:defRPr>
                <a:solidFill>
                  <a:schemeClr val="tx1"/>
                </a:solidFill>
                <a:latin typeface="Tahoma" pitchFamily="34" charset="0"/>
              </a:defRPr>
            </a:lvl4pPr>
            <a:lvl5pPr marL="2057400" indent="-228600" defTabSz="930275" eaLnBrk="0" hangingPunct="0">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pPr eaLnBrk="1" hangingPunct="1"/>
            <a:fld id="{758D3C50-18CD-4BEE-AD86-C5AD87BC1140}" type="slidenum">
              <a:rPr lang="en-US" smtClean="0"/>
              <a:pPr eaLnBrk="1" hangingPunct="1"/>
              <a:t>14</a:t>
            </a:fld>
            <a:endParaRPr lang="en-US" dirty="0"/>
          </a:p>
        </p:txBody>
      </p:sp>
    </p:spTree>
    <p:extLst>
      <p:ext uri="{BB962C8B-B14F-4D97-AF65-F5344CB8AC3E}">
        <p14:creationId xmlns:p14="http://schemas.microsoft.com/office/powerpoint/2010/main" val="636709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a:xfrm>
            <a:off x="2396319" y="329308"/>
            <a:ext cx="3086292" cy="309201"/>
          </a:xfrm>
        </p:spPr>
        <p:txBody>
          <a:bodyPr/>
          <a:lstStyle/>
          <a:p>
            <a:pPr>
              <a:defRPr/>
            </a:pPr>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pPr>
              <a:defRPr/>
            </a:pPr>
            <a:fld id="{3A9DCD37-D850-433D-B623-6F611F4EC6E6}" type="slidenum">
              <a:rPr lang="en-US" smtClean="0"/>
              <a:pPr>
                <a:defRPr/>
              </a:pPr>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5388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529AF78-6998-4E98-81B7-3041E65F3C6D}" type="slidenum">
              <a:rPr lang="en-US" smtClean="0"/>
              <a:pPr>
                <a:defRPr/>
              </a:pPr>
              <a:t>‹#›</a:t>
            </a:fld>
            <a:endParaRPr lang="en-US" dirty="0"/>
          </a:p>
        </p:txBody>
      </p:sp>
    </p:spTree>
    <p:extLst>
      <p:ext uri="{BB962C8B-B14F-4D97-AF65-F5344CB8AC3E}">
        <p14:creationId xmlns:p14="http://schemas.microsoft.com/office/powerpoint/2010/main" val="384058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529AF78-6998-4E98-81B7-3041E65F3C6D}" type="slidenum">
              <a:rPr lang="en-US" smtClean="0"/>
              <a:pPr>
                <a:defRPr/>
              </a:pPr>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6897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529AF78-6998-4E98-81B7-3041E65F3C6D}" type="slidenum">
              <a:rPr lang="en-US" smtClean="0"/>
              <a:pPr>
                <a:defRPr/>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9308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C9C6295-F906-42DF-89AD-25B1670BAE87}" type="slidenum">
              <a:rPr lang="en-US" smtClean="0"/>
              <a:pPr>
                <a:defRPr/>
              </a:pPr>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2142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529AF78-6998-4E98-81B7-3041E65F3C6D}" type="slidenum">
              <a:rPr lang="en-US" smtClean="0"/>
              <a:pPr>
                <a:defRPr/>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8046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B529AF78-6998-4E98-81B7-3041E65F3C6D}" type="slidenum">
              <a:rPr lang="en-US" smtClean="0"/>
              <a:pPr>
                <a:defRPr/>
              </a:pPr>
              <a:t>‹#›</a:t>
            </a:fld>
            <a:endParaRPr lang="en-US" dirty="0"/>
          </a:p>
        </p:txBody>
      </p:sp>
    </p:spTree>
    <p:extLst>
      <p:ext uri="{BB962C8B-B14F-4D97-AF65-F5344CB8AC3E}">
        <p14:creationId xmlns:p14="http://schemas.microsoft.com/office/powerpoint/2010/main" val="277353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7325272E-E26D-4A8B-A1E4-07B9EB821034}" type="slidenum">
              <a:rPr lang="en-US" smtClean="0"/>
              <a:pPr>
                <a:defRPr/>
              </a:pPr>
              <a:t>‹#›</a:t>
            </a:fld>
            <a:endParaRPr lang="en-US" dirty="0"/>
          </a:p>
        </p:txBody>
      </p:sp>
    </p:spTree>
    <p:extLst>
      <p:ext uri="{BB962C8B-B14F-4D97-AF65-F5344CB8AC3E}">
        <p14:creationId xmlns:p14="http://schemas.microsoft.com/office/powerpoint/2010/main" val="758237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1136A069-532B-445B-8E52-45BC1C581219}" type="slidenum">
              <a:rPr lang="en-US" smtClean="0"/>
              <a:pPr>
                <a:defRPr/>
              </a:pPr>
              <a:t>‹#›</a:t>
            </a:fld>
            <a:endParaRPr lang="en-US" dirty="0"/>
          </a:p>
        </p:txBody>
      </p:sp>
    </p:spTree>
    <p:extLst>
      <p:ext uri="{BB962C8B-B14F-4D97-AF65-F5344CB8AC3E}">
        <p14:creationId xmlns:p14="http://schemas.microsoft.com/office/powerpoint/2010/main" val="1103914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529AF78-6998-4E98-81B7-3041E65F3C6D}" type="slidenum">
              <a:rPr lang="en-US" smtClean="0"/>
              <a:pPr>
                <a:defRPr/>
              </a:pPr>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215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pPr>
              <a:defRPr/>
            </a:pPr>
            <a:endParaRPr lang="en-US" dirty="0"/>
          </a:p>
        </p:txBody>
      </p:sp>
      <p:sp>
        <p:nvSpPr>
          <p:cNvPr id="6" name="Footer Placeholder 5"/>
          <p:cNvSpPr>
            <a:spLocks noGrp="1"/>
          </p:cNvSpPr>
          <p:nvPr>
            <p:ph type="ftr" sz="quarter" idx="11"/>
          </p:nvPr>
        </p:nvSpPr>
        <p:spPr>
          <a:xfrm>
            <a:off x="1437530" y="318641"/>
            <a:ext cx="3251553" cy="320931"/>
          </a:xfrm>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529AF78-6998-4E98-81B7-3041E65F3C6D}" type="slidenum">
              <a:rPr lang="en-US" smtClean="0"/>
              <a:pPr>
                <a:defRPr/>
              </a:pPr>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006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pPr>
              <a:defRPr/>
            </a:pPr>
            <a:fld id="{B529AF78-6998-4E98-81B7-3041E65F3C6D}" type="slidenum">
              <a:rPr lang="en-US" smtClean="0"/>
              <a:pPr>
                <a:defRPr/>
              </a:pPr>
              <a:t>‹#›</a:t>
            </a:fld>
            <a:endParaRPr lang="en-US" dirty="0"/>
          </a:p>
        </p:txBody>
      </p:sp>
    </p:spTree>
    <p:extLst>
      <p:ext uri="{BB962C8B-B14F-4D97-AF65-F5344CB8AC3E}">
        <p14:creationId xmlns:p14="http://schemas.microsoft.com/office/powerpoint/2010/main" val="1564537660"/>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legal-info-legale.nb.c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advancecareplanning.c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hospicemiramichi.com/" TargetMode="External"/><Relationship Id="rId4" Type="http://schemas.openxmlformats.org/officeDocument/2006/relationships/hyperlink" Target="http://www.legal-info-legale.nb.c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6347713" cy="803176"/>
          </a:xfrm>
        </p:spPr>
        <p:txBody>
          <a:bodyPr/>
          <a:lstStyle/>
          <a:p>
            <a:pPr>
              <a:defRPr/>
            </a:pPr>
            <a:r>
              <a:rPr lang="en-US" b="1" dirty="0">
                <a:effectLst>
                  <a:outerShdw blurRad="38100" dist="38100" dir="2700000" algn="tl">
                    <a:srgbClr val="000000">
                      <a:alpha val="43137"/>
                    </a:srgbClr>
                  </a:outerShdw>
                </a:effectLst>
                <a:latin typeface="+mn-lt"/>
              </a:rPr>
              <a:t>Imagine…</a:t>
            </a:r>
          </a:p>
        </p:txBody>
      </p:sp>
      <p:sp>
        <p:nvSpPr>
          <p:cNvPr id="3" name="Content Placeholder 2"/>
          <p:cNvSpPr>
            <a:spLocks noGrp="1"/>
          </p:cNvSpPr>
          <p:nvPr>
            <p:ph idx="1"/>
          </p:nvPr>
        </p:nvSpPr>
        <p:spPr>
          <a:xfrm>
            <a:off x="179512" y="1843427"/>
            <a:ext cx="8861527" cy="4249869"/>
          </a:xfrm>
        </p:spPr>
        <p:txBody>
          <a:bodyPr>
            <a:noAutofit/>
          </a:bodyPr>
          <a:lstStyle/>
          <a:p>
            <a:pPr marL="0" indent="0">
              <a:spcAft>
                <a:spcPts val="1200"/>
              </a:spcAft>
              <a:buFont typeface="Wingdings" pitchFamily="2" charset="2"/>
              <a:buNone/>
              <a:defRPr/>
            </a:pPr>
            <a:r>
              <a:rPr lang="en-US" sz="2600" b="1" dirty="0">
                <a:effectLst>
                  <a:outerShdw blurRad="38100" dist="38100" dir="2700000" algn="tl">
                    <a:srgbClr val="000000">
                      <a:alpha val="43137"/>
                    </a:srgbClr>
                  </a:outerShdw>
                </a:effectLst>
              </a:rPr>
              <a:t>One day without any warning, you find yourself in a hospital with a life-threatening illness.   You are unable to speak or recognize  your family or friends.   Your doctor feels that you will not survive.</a:t>
            </a:r>
          </a:p>
          <a:p>
            <a:pPr>
              <a:defRPr/>
            </a:pPr>
            <a:r>
              <a:rPr lang="en-US" sz="2600" b="1" dirty="0">
                <a:effectLst>
                  <a:outerShdw blurRad="38100" dist="38100" dir="2700000" algn="tl">
                    <a:srgbClr val="000000">
                      <a:alpha val="43137"/>
                    </a:srgbClr>
                  </a:outerShdw>
                </a:effectLst>
              </a:rPr>
              <a:t>Do you want to be kept alive by machines?</a:t>
            </a:r>
          </a:p>
          <a:p>
            <a:pPr>
              <a:defRPr/>
            </a:pPr>
            <a:r>
              <a:rPr lang="en-US" sz="2600" b="1" dirty="0">
                <a:effectLst>
                  <a:outerShdw blurRad="38100" dist="38100" dir="2700000" algn="tl">
                    <a:srgbClr val="000000">
                      <a:alpha val="43137"/>
                    </a:srgbClr>
                  </a:outerShdw>
                </a:effectLst>
              </a:rPr>
              <a:t>Does anyone know your wishes for your care?</a:t>
            </a:r>
          </a:p>
          <a:p>
            <a:pPr>
              <a:defRPr/>
            </a:pPr>
            <a:r>
              <a:rPr lang="en-US" sz="2600" b="1" dirty="0">
                <a:effectLst>
                  <a:outerShdw blurRad="38100" dist="38100" dir="2700000" algn="tl">
                    <a:srgbClr val="000000">
                      <a:alpha val="43137"/>
                    </a:srgbClr>
                  </a:outerShdw>
                </a:effectLst>
              </a:rPr>
              <a:t>Who will make decisions for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560840" cy="1049235"/>
          </a:xfrm>
        </p:spPr>
        <p:txBody>
          <a:bodyPr>
            <a:noAutofit/>
          </a:bodyPr>
          <a:lstStyle/>
          <a:p>
            <a:pPr algn="ctr"/>
            <a:r>
              <a:rPr lang="en-CA" sz="3600" b="1" dirty="0">
                <a:effectLst>
                  <a:outerShdw blurRad="38100" dist="38100" dir="2700000" algn="tl">
                    <a:srgbClr val="000000">
                      <a:alpha val="43137"/>
                    </a:srgbClr>
                  </a:outerShdw>
                </a:effectLst>
              </a:rPr>
              <a:t>What Kind of Health Care Decisions Can I Make?</a:t>
            </a:r>
          </a:p>
        </p:txBody>
      </p:sp>
      <p:sp>
        <p:nvSpPr>
          <p:cNvPr id="3" name="Content Placeholder 2"/>
          <p:cNvSpPr>
            <a:spLocks noGrp="1"/>
          </p:cNvSpPr>
          <p:nvPr>
            <p:ph idx="1"/>
          </p:nvPr>
        </p:nvSpPr>
        <p:spPr>
          <a:xfrm>
            <a:off x="251520" y="2160590"/>
            <a:ext cx="8784976" cy="4292746"/>
          </a:xfrm>
        </p:spPr>
        <p:txBody>
          <a:bodyPr/>
          <a:lstStyle/>
          <a:p>
            <a:pPr marL="0" indent="0">
              <a:buNone/>
            </a:pPr>
            <a:r>
              <a:rPr lang="en-CA" sz="2800" dirty="0">
                <a:effectLst>
                  <a:outerShdw blurRad="38100" dist="38100" dir="2700000" algn="tl">
                    <a:srgbClr val="000000">
                      <a:alpha val="43137"/>
                    </a:srgbClr>
                  </a:outerShdw>
                </a:effectLst>
              </a:rPr>
              <a:t>Health care decisions are based on </a:t>
            </a:r>
            <a:r>
              <a:rPr lang="en-CA" sz="2800" b="1" u="sng" dirty="0">
                <a:effectLst>
                  <a:outerShdw blurRad="38100" dist="38100" dir="2700000" algn="tl">
                    <a:srgbClr val="000000">
                      <a:alpha val="43137"/>
                    </a:srgbClr>
                  </a:outerShdw>
                </a:effectLst>
              </a:rPr>
              <a:t>your</a:t>
            </a:r>
            <a:r>
              <a:rPr lang="en-CA" sz="2800" dirty="0">
                <a:effectLst>
                  <a:outerShdw blurRad="38100" dist="38100" dir="2700000" algn="tl">
                    <a:srgbClr val="000000">
                      <a:alpha val="43137"/>
                    </a:srgbClr>
                  </a:outerShdw>
                </a:effectLst>
              </a:rPr>
              <a:t> values, wishes and beliefs and may include: </a:t>
            </a:r>
          </a:p>
          <a:p>
            <a:r>
              <a:rPr lang="en-CA" sz="2800" dirty="0">
                <a:effectLst>
                  <a:outerShdw blurRad="38100" dist="38100" dir="2700000" algn="tl">
                    <a:srgbClr val="000000">
                      <a:alpha val="43137"/>
                    </a:srgbClr>
                  </a:outerShdw>
                </a:effectLst>
              </a:rPr>
              <a:t>Consent to treatment</a:t>
            </a:r>
          </a:p>
          <a:p>
            <a:r>
              <a:rPr lang="en-CA" sz="2800" dirty="0">
                <a:effectLst>
                  <a:outerShdw blurRad="38100" dist="38100" dir="2700000" algn="tl">
                    <a:srgbClr val="000000">
                      <a:alpha val="43137"/>
                    </a:srgbClr>
                  </a:outerShdw>
                </a:effectLst>
              </a:rPr>
              <a:t>Refusal of treatment  </a:t>
            </a:r>
            <a:r>
              <a:rPr lang="en-CA" sz="2800" b="1" dirty="0">
                <a:effectLst>
                  <a:outerShdw blurRad="38100" dist="38100" dir="2700000" algn="tl">
                    <a:srgbClr val="000000">
                      <a:alpha val="43137"/>
                    </a:srgbClr>
                  </a:outerShdw>
                </a:effectLst>
              </a:rPr>
              <a:t>or</a:t>
            </a:r>
            <a:r>
              <a:rPr lang="en-CA" sz="2800" dirty="0">
                <a:effectLst>
                  <a:outerShdw blurRad="38100" dist="38100" dir="2700000" algn="tl">
                    <a:srgbClr val="000000">
                      <a:alpha val="43137"/>
                    </a:srgbClr>
                  </a:outerShdw>
                </a:effectLst>
              </a:rPr>
              <a:t> </a:t>
            </a:r>
          </a:p>
          <a:p>
            <a:r>
              <a:rPr lang="en-CA" sz="2800" dirty="0">
                <a:effectLst>
                  <a:outerShdw blurRad="38100" dist="38100" dir="2700000" algn="tl">
                    <a:srgbClr val="000000">
                      <a:alpha val="43137"/>
                    </a:srgbClr>
                  </a:outerShdw>
                </a:effectLst>
              </a:rPr>
              <a:t>Withdrawal of consent to treatment, services or procedures.</a:t>
            </a:r>
          </a:p>
          <a:p>
            <a:endParaRPr lang="en-CA" dirty="0"/>
          </a:p>
        </p:txBody>
      </p:sp>
    </p:spTree>
    <p:extLst>
      <p:ext uri="{BB962C8B-B14F-4D97-AF65-F5344CB8AC3E}">
        <p14:creationId xmlns:p14="http://schemas.microsoft.com/office/powerpoint/2010/main" val="295831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en-US" sz="3600" b="1" dirty="0">
                <a:effectLst>
                  <a:outerShdw blurRad="38100" dist="38100" dir="2700000" algn="tl">
                    <a:srgbClr val="000000">
                      <a:alpha val="43137"/>
                    </a:srgbClr>
                  </a:outerShdw>
                </a:effectLst>
                <a:latin typeface="+mn-lt"/>
              </a:rPr>
              <a:t>Why Have an Advance Health Care Directive?</a:t>
            </a:r>
          </a:p>
        </p:txBody>
      </p:sp>
      <p:sp>
        <p:nvSpPr>
          <p:cNvPr id="3" name="Content Placeholder 2"/>
          <p:cNvSpPr>
            <a:spLocks noGrp="1"/>
          </p:cNvSpPr>
          <p:nvPr>
            <p:ph idx="1"/>
          </p:nvPr>
        </p:nvSpPr>
        <p:spPr>
          <a:xfrm>
            <a:off x="107504" y="1909013"/>
            <a:ext cx="8928992" cy="4144468"/>
          </a:xfrm>
        </p:spPr>
        <p:txBody>
          <a:bodyPr>
            <a:noAutofit/>
          </a:bodyPr>
          <a:lstStyle/>
          <a:p>
            <a:pPr>
              <a:spcBef>
                <a:spcPts val="0"/>
              </a:spcBef>
              <a:defRPr/>
            </a:pPr>
            <a:r>
              <a:rPr lang="en-US" sz="2600" dirty="0">
                <a:effectLst>
                  <a:outerShdw blurRad="38100" dist="38100" dir="2700000" algn="tl">
                    <a:srgbClr val="000000">
                      <a:alpha val="43137"/>
                    </a:srgbClr>
                  </a:outerShdw>
                </a:effectLst>
              </a:rPr>
              <a:t>Ensures that </a:t>
            </a:r>
            <a:r>
              <a:rPr lang="en-US" sz="2600" b="1" u="sng" dirty="0">
                <a:effectLst>
                  <a:outerShdw blurRad="38100" dist="38100" dir="2700000" algn="tl">
                    <a:srgbClr val="000000">
                      <a:alpha val="43137"/>
                    </a:srgbClr>
                  </a:outerShdw>
                </a:effectLst>
              </a:rPr>
              <a:t>your voice</a:t>
            </a:r>
            <a:r>
              <a:rPr lang="en-US" sz="2600" dirty="0">
                <a:effectLst>
                  <a:outerShdw blurRad="38100" dist="38100" dir="2700000" algn="tl">
                    <a:srgbClr val="000000">
                      <a:alpha val="43137"/>
                    </a:srgbClr>
                  </a:outerShdw>
                </a:effectLst>
              </a:rPr>
              <a:t> will be heard when </a:t>
            </a:r>
            <a:r>
              <a:rPr lang="en-US" sz="2600" u="sng" dirty="0">
                <a:effectLst>
                  <a:outerShdw blurRad="38100" dist="38100" dir="2700000" algn="tl">
                    <a:srgbClr val="000000">
                      <a:alpha val="43137"/>
                    </a:srgbClr>
                  </a:outerShdw>
                </a:effectLst>
              </a:rPr>
              <a:t>you</a:t>
            </a:r>
            <a:r>
              <a:rPr lang="en-US" sz="2600" dirty="0">
                <a:effectLst>
                  <a:outerShdw blurRad="38100" dist="38100" dir="2700000" algn="tl">
                    <a:srgbClr val="000000">
                      <a:alpha val="43137"/>
                    </a:srgbClr>
                  </a:outerShdw>
                </a:effectLst>
              </a:rPr>
              <a:t> cannot speak for </a:t>
            </a:r>
            <a:r>
              <a:rPr lang="en-US" sz="2600" u="sng" dirty="0">
                <a:effectLst>
                  <a:outerShdw blurRad="38100" dist="38100" dir="2700000" algn="tl">
                    <a:srgbClr val="000000">
                      <a:alpha val="43137"/>
                    </a:srgbClr>
                  </a:outerShdw>
                </a:effectLst>
              </a:rPr>
              <a:t>yourself</a:t>
            </a:r>
            <a:r>
              <a:rPr lang="en-US" sz="2600" dirty="0">
                <a:effectLst>
                  <a:outerShdw blurRad="38100" dist="38100" dir="2700000" algn="tl">
                    <a:srgbClr val="000000">
                      <a:alpha val="43137"/>
                    </a:srgbClr>
                  </a:outerShdw>
                </a:effectLst>
              </a:rPr>
              <a:t> </a:t>
            </a:r>
          </a:p>
          <a:p>
            <a:pPr>
              <a:spcBef>
                <a:spcPts val="0"/>
              </a:spcBef>
              <a:defRPr/>
            </a:pPr>
            <a:r>
              <a:rPr lang="en-US" sz="2600" dirty="0">
                <a:effectLst>
                  <a:outerShdw blurRad="38100" dist="38100" dir="2700000" algn="tl">
                    <a:srgbClr val="000000">
                      <a:alpha val="43137"/>
                    </a:srgbClr>
                  </a:outerShdw>
                </a:effectLst>
              </a:rPr>
              <a:t>Gives the gift of guidance , confidence and  strength to those closest to you</a:t>
            </a:r>
          </a:p>
          <a:p>
            <a:pPr>
              <a:spcBef>
                <a:spcPts val="0"/>
              </a:spcBef>
              <a:defRPr/>
            </a:pPr>
            <a:r>
              <a:rPr lang="en-US" sz="2600" dirty="0">
                <a:effectLst>
                  <a:outerShdw blurRad="38100" dist="38100" dir="2700000" algn="tl">
                    <a:srgbClr val="000000">
                      <a:alpha val="43137"/>
                    </a:srgbClr>
                  </a:outerShdw>
                </a:effectLst>
              </a:rPr>
              <a:t> Decreases stress on families during difficult times</a:t>
            </a:r>
          </a:p>
          <a:p>
            <a:pPr>
              <a:spcBef>
                <a:spcPts val="0"/>
              </a:spcBef>
              <a:defRPr/>
            </a:pPr>
            <a:r>
              <a:rPr lang="en-US" sz="2600" dirty="0">
                <a:effectLst>
                  <a:outerShdw blurRad="38100" dist="38100" dir="2700000" algn="tl">
                    <a:srgbClr val="000000">
                      <a:alpha val="43137"/>
                    </a:srgbClr>
                  </a:outerShdw>
                </a:effectLst>
              </a:rPr>
              <a:t> Avoids the delay, inconvenience and costs associated with going to court to appoint a legal guardian if you do not have a health care directive</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600" b="1" dirty="0">
                <a:effectLst>
                  <a:outerShdw blurRad="38100" dist="38100" dir="2700000" algn="tl">
                    <a:srgbClr val="000000">
                      <a:alpha val="43137"/>
                    </a:srgbClr>
                  </a:outerShdw>
                </a:effectLst>
              </a:rPr>
              <a:t>Why Have an Advance Health Care Directive?</a:t>
            </a:r>
            <a:endParaRPr lang="en-US" sz="3600" b="1" dirty="0">
              <a:latin typeface="+mn-lt"/>
            </a:endParaRPr>
          </a:p>
        </p:txBody>
      </p:sp>
      <p:sp>
        <p:nvSpPr>
          <p:cNvPr id="3" name="Content Placeholder 2"/>
          <p:cNvSpPr>
            <a:spLocks noGrp="1"/>
          </p:cNvSpPr>
          <p:nvPr>
            <p:ph idx="1"/>
          </p:nvPr>
        </p:nvSpPr>
        <p:spPr>
          <a:xfrm>
            <a:off x="0" y="1928813"/>
            <a:ext cx="9144000" cy="4524523"/>
          </a:xfrm>
        </p:spPr>
        <p:txBody>
          <a:bodyPr anchor="t">
            <a:normAutofit fontScale="77500" lnSpcReduction="20000"/>
          </a:bodyPr>
          <a:lstStyle/>
          <a:p>
            <a:pPr algn="just">
              <a:defRPr/>
            </a:pPr>
            <a:r>
              <a:rPr lang="en-US" sz="3100" dirty="0">
                <a:effectLst>
                  <a:outerShdw blurRad="38100" dist="38100" dir="2700000" algn="tl">
                    <a:srgbClr val="000000">
                      <a:alpha val="43137"/>
                    </a:srgbClr>
                  </a:outerShdw>
                </a:effectLst>
              </a:rPr>
              <a:t>May give your family or caregivers peace of mind knowing that they are being guided by your wishes when asked to make difficult health care decisions</a:t>
            </a:r>
          </a:p>
          <a:p>
            <a:pPr algn="just">
              <a:defRPr/>
            </a:pPr>
            <a:r>
              <a:rPr lang="en-US" sz="3100" dirty="0">
                <a:effectLst>
                  <a:outerShdw blurRad="38100" dist="38100" dir="2700000" algn="tl">
                    <a:srgbClr val="000000">
                      <a:alpha val="43137"/>
                    </a:srgbClr>
                  </a:outerShdw>
                </a:effectLst>
              </a:rPr>
              <a:t>May give you peace of mind knowing that health care professionals must respect your wishes.</a:t>
            </a:r>
          </a:p>
          <a:p>
            <a:pPr algn="just">
              <a:defRPr/>
            </a:pPr>
            <a:r>
              <a:rPr lang="en-US" sz="3100" dirty="0">
                <a:effectLst>
                  <a:outerShdw blurRad="38100" dist="38100" dir="2700000" algn="tl">
                    <a:srgbClr val="000000">
                      <a:alpha val="43137"/>
                    </a:srgbClr>
                  </a:outerShdw>
                </a:effectLst>
              </a:rPr>
              <a:t>Health care directives are easy to make and easily revised and updated</a:t>
            </a:r>
          </a:p>
          <a:p>
            <a:pPr algn="just">
              <a:defRPr/>
            </a:pPr>
            <a:r>
              <a:rPr lang="en-US" sz="3100" dirty="0">
                <a:effectLst>
                  <a:outerShdw blurRad="38100" dist="38100" dir="2700000" algn="tl">
                    <a:srgbClr val="000000">
                      <a:alpha val="43137"/>
                    </a:srgbClr>
                  </a:outerShdw>
                </a:effectLst>
              </a:rPr>
              <a:t>Once signed and witnessed they are a legal, binding agreement</a:t>
            </a:r>
          </a:p>
          <a:p>
            <a:pPr algn="just">
              <a:spcAft>
                <a:spcPts val="1200"/>
              </a:spcAft>
              <a:defRPr/>
            </a:pPr>
            <a:r>
              <a:rPr lang="en-US" sz="3100" dirty="0">
                <a:effectLst>
                  <a:outerShdw blurRad="38100" dist="38100" dir="2700000" algn="tl">
                    <a:srgbClr val="000000">
                      <a:alpha val="43137"/>
                    </a:srgbClr>
                  </a:outerShdw>
                </a:effectLst>
              </a:rPr>
              <a:t>You can create your own or use a form available online at:</a:t>
            </a:r>
          </a:p>
          <a:p>
            <a:pPr marL="0" indent="0" algn="ctr">
              <a:spcBef>
                <a:spcPts val="0"/>
              </a:spcBef>
              <a:buNone/>
              <a:defRPr/>
            </a:pPr>
            <a:r>
              <a:rPr lang="en-CA" sz="3100" b="1" dirty="0">
                <a:hlinkClick r:id="rId3"/>
              </a:rPr>
              <a:t>www.legal-info-legale.nb.ca</a:t>
            </a:r>
            <a:r>
              <a:rPr lang="en-CA" sz="3100" b="1" dirty="0"/>
              <a:t> </a:t>
            </a:r>
          </a:p>
          <a:p>
            <a:pPr marL="0" indent="0" algn="ctr">
              <a:buNone/>
              <a:defRPr/>
            </a:pPr>
            <a:r>
              <a:rPr lang="en-CA" sz="3100" b="1" dirty="0">
                <a:solidFill>
                  <a:schemeClr val="bg1"/>
                </a:solidFill>
              </a:rPr>
              <a:t>(search health care directive)</a:t>
            </a:r>
          </a:p>
          <a:p>
            <a:pPr marL="0" inden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 y="356937"/>
            <a:ext cx="8892716" cy="1451248"/>
          </a:xfrm>
        </p:spPr>
        <p:txBody>
          <a:bodyPr>
            <a:noAutofit/>
          </a:bodyPr>
          <a:lstStyle/>
          <a:p>
            <a:pPr algn="ctr"/>
            <a:r>
              <a:rPr lang="en-CA" sz="3400" b="1" dirty="0">
                <a:effectLst>
                  <a:outerShdw blurRad="38100" dist="38100" dir="2700000" algn="tl">
                    <a:srgbClr val="000000">
                      <a:alpha val="43137"/>
                    </a:srgbClr>
                  </a:outerShdw>
                </a:effectLst>
              </a:rPr>
              <a:t>How Will I Know What Treatment Options Are Available In The Future?</a:t>
            </a:r>
          </a:p>
        </p:txBody>
      </p:sp>
      <p:sp>
        <p:nvSpPr>
          <p:cNvPr id="3" name="Content Placeholder 2"/>
          <p:cNvSpPr>
            <a:spLocks noGrp="1"/>
          </p:cNvSpPr>
          <p:nvPr>
            <p:ph idx="1"/>
          </p:nvPr>
        </p:nvSpPr>
        <p:spPr>
          <a:xfrm>
            <a:off x="0" y="2015733"/>
            <a:ext cx="8892481" cy="3933547"/>
          </a:xfrm>
        </p:spPr>
        <p:txBody>
          <a:bodyPr/>
          <a:lstStyle/>
          <a:p>
            <a:pPr marL="0" indent="0" algn="ctr">
              <a:buNone/>
            </a:pPr>
            <a:r>
              <a:rPr lang="en-CA" sz="3600" b="1" dirty="0">
                <a:effectLst>
                  <a:outerShdw blurRad="38100" dist="38100" dir="2700000" algn="tl">
                    <a:srgbClr val="000000">
                      <a:alpha val="43137"/>
                    </a:srgbClr>
                  </a:outerShdw>
                </a:effectLst>
              </a:rPr>
              <a:t>Speak to you doctor about your options</a:t>
            </a:r>
          </a:p>
          <a:p>
            <a:pPr marL="0" indent="0">
              <a:buNone/>
            </a:pPr>
            <a:r>
              <a:rPr lang="en-CA" sz="3600" dirty="0">
                <a:effectLst>
                  <a:outerShdw blurRad="38100" dist="38100" dir="2700000" algn="tl">
                    <a:srgbClr val="000000">
                      <a:alpha val="43137"/>
                    </a:srgbClr>
                  </a:outerShdw>
                </a:effectLst>
              </a:rPr>
              <a:t>Make sure to ask questions about:</a:t>
            </a:r>
          </a:p>
          <a:p>
            <a:r>
              <a:rPr lang="en-CA" sz="3600" dirty="0">
                <a:effectLst>
                  <a:outerShdw blurRad="38100" dist="38100" dir="2700000" algn="tl">
                    <a:srgbClr val="000000">
                      <a:alpha val="43137"/>
                    </a:srgbClr>
                  </a:outerShdw>
                </a:effectLst>
              </a:rPr>
              <a:t>Conditions</a:t>
            </a:r>
          </a:p>
          <a:p>
            <a:r>
              <a:rPr lang="en-CA" sz="3600" dirty="0">
                <a:effectLst>
                  <a:outerShdw blurRad="38100" dist="38100" dir="2700000" algn="tl">
                    <a:srgbClr val="000000">
                      <a:alpha val="43137"/>
                    </a:srgbClr>
                  </a:outerShdw>
                </a:effectLst>
              </a:rPr>
              <a:t>Treatments</a:t>
            </a:r>
          </a:p>
          <a:p>
            <a:r>
              <a:rPr lang="en-CA" sz="3600" dirty="0">
                <a:effectLst>
                  <a:outerShdw blurRad="38100" dist="38100" dir="2700000" algn="tl">
                    <a:srgbClr val="000000">
                      <a:alpha val="43137"/>
                    </a:srgbClr>
                  </a:outerShdw>
                </a:effectLst>
              </a:rPr>
              <a:t>Possible outcomes</a:t>
            </a:r>
          </a:p>
          <a:p>
            <a:pPr marL="0" indent="0">
              <a:buNone/>
            </a:pPr>
            <a:endParaRPr lang="en-CA" dirty="0"/>
          </a:p>
          <a:p>
            <a:endParaRPr lang="en-CA" dirty="0"/>
          </a:p>
        </p:txBody>
      </p:sp>
    </p:spTree>
    <p:extLst>
      <p:ext uri="{BB962C8B-B14F-4D97-AF65-F5344CB8AC3E}">
        <p14:creationId xmlns:p14="http://schemas.microsoft.com/office/powerpoint/2010/main" val="36482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en-US" sz="3600" b="1" dirty="0">
                <a:effectLst>
                  <a:outerShdw blurRad="38100" dist="38100" dir="2700000" algn="tl">
                    <a:srgbClr val="000000">
                      <a:alpha val="43137"/>
                    </a:srgbClr>
                  </a:outerShdw>
                </a:effectLst>
                <a:latin typeface="+mn-lt"/>
              </a:rPr>
              <a:t>Who Should Make a Health Care Directive?</a:t>
            </a:r>
          </a:p>
        </p:txBody>
      </p:sp>
      <p:sp>
        <p:nvSpPr>
          <p:cNvPr id="3" name="Content Placeholder 2"/>
          <p:cNvSpPr>
            <a:spLocks noGrp="1"/>
          </p:cNvSpPr>
          <p:nvPr>
            <p:ph idx="1"/>
          </p:nvPr>
        </p:nvSpPr>
        <p:spPr>
          <a:xfrm>
            <a:off x="0" y="1782457"/>
            <a:ext cx="9143999" cy="4530725"/>
          </a:xfrm>
        </p:spPr>
        <p:txBody>
          <a:bodyPr anchor="ctr">
            <a:normAutofit lnSpcReduction="10000"/>
          </a:bodyPr>
          <a:lstStyle/>
          <a:p>
            <a:pPr marL="0" indent="0" algn="ctr" eaLnBrk="1" hangingPunct="1">
              <a:buNone/>
              <a:defRPr/>
            </a:pPr>
            <a:r>
              <a:rPr lang="en-US" sz="2800" b="1" dirty="0">
                <a:effectLst>
                  <a:outerShdw blurRad="38100" dist="38100" dir="2700000" algn="tl">
                    <a:srgbClr val="000000">
                      <a:alpha val="43137"/>
                    </a:srgbClr>
                  </a:outerShdw>
                </a:effectLst>
              </a:rPr>
              <a:t>Anyone who has capacity as defined in the </a:t>
            </a:r>
          </a:p>
          <a:p>
            <a:pPr marL="0" indent="0" algn="ctr" eaLnBrk="1" hangingPunct="1">
              <a:buNone/>
              <a:defRPr/>
            </a:pPr>
            <a:r>
              <a:rPr lang="en-US" sz="2800" b="1" dirty="0">
                <a:effectLst>
                  <a:outerShdw blurRad="38100" dist="38100" dir="2700000" algn="tl">
                    <a:srgbClr val="000000">
                      <a:alpha val="43137"/>
                    </a:srgbClr>
                  </a:outerShdw>
                </a:effectLst>
              </a:rPr>
              <a:t>NB </a:t>
            </a:r>
            <a:r>
              <a:rPr lang="en-US" sz="2800" b="1" i="1" dirty="0">
                <a:effectLst>
                  <a:outerShdw blurRad="38100" dist="38100" dir="2700000" algn="tl">
                    <a:srgbClr val="000000">
                      <a:alpha val="43137"/>
                    </a:srgbClr>
                  </a:outerShdw>
                </a:effectLst>
              </a:rPr>
              <a:t>Advance Health Care Directives Act( Bill 13)</a:t>
            </a:r>
            <a:endParaRPr lang="en-US" sz="2800" b="1" dirty="0">
              <a:effectLst>
                <a:outerShdw blurRad="38100" dist="38100" dir="2700000" algn="tl">
                  <a:srgbClr val="000000">
                    <a:alpha val="43137"/>
                  </a:srgbClr>
                </a:outerShdw>
              </a:effectLst>
            </a:endParaRPr>
          </a:p>
          <a:p>
            <a:pPr marL="0" indent="0">
              <a:buNone/>
              <a:defRPr/>
            </a:pPr>
            <a:r>
              <a:rPr lang="en-US" sz="2800" dirty="0">
                <a:effectLst>
                  <a:outerShdw blurRad="38100" dist="38100" dir="2700000" algn="tl">
                    <a:srgbClr val="000000">
                      <a:alpha val="43137"/>
                    </a:srgbClr>
                  </a:outerShdw>
                </a:effectLst>
              </a:rPr>
              <a:t>The act defines a person with capacity as one who is able to make decisions about their health care treatment and appreciate the reasonable consequences of their decisions or lack of decisions. The act assumes that the individual has capacity…</a:t>
            </a:r>
          </a:p>
          <a:p>
            <a:pPr marL="0" indent="0">
              <a:buNone/>
              <a:defRPr/>
            </a:pPr>
            <a:r>
              <a:rPr lang="en-US" sz="2800" dirty="0">
                <a:effectLst>
                  <a:outerShdw blurRad="38100" dist="38100" dir="2700000" algn="tl">
                    <a:srgbClr val="000000">
                      <a:alpha val="43137"/>
                    </a:srgbClr>
                  </a:outerShdw>
                </a:effectLst>
              </a:rPr>
              <a:t>more info on Mental Competence on the PLEIS-NB website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CA" sz="3600" b="1" dirty="0">
                <a:effectLst>
                  <a:outerShdw blurRad="38100" dist="38100" dir="2700000" algn="tl">
                    <a:srgbClr val="000000">
                      <a:alpha val="43137"/>
                    </a:srgbClr>
                  </a:outerShdw>
                </a:effectLst>
              </a:rPr>
              <a:t>How Do I Create a Health Care Directive?</a:t>
            </a:r>
          </a:p>
        </p:txBody>
      </p:sp>
      <p:sp>
        <p:nvSpPr>
          <p:cNvPr id="3" name="Content Placeholder 2"/>
          <p:cNvSpPr>
            <a:spLocks noGrp="1"/>
          </p:cNvSpPr>
          <p:nvPr>
            <p:ph idx="1"/>
          </p:nvPr>
        </p:nvSpPr>
        <p:spPr>
          <a:xfrm>
            <a:off x="107504" y="2015733"/>
            <a:ext cx="9036495" cy="4149571"/>
          </a:xfrm>
        </p:spPr>
        <p:txBody>
          <a:bodyPr>
            <a:normAutofit/>
          </a:bodyPr>
          <a:lstStyle/>
          <a:p>
            <a:pPr marL="0" indent="0">
              <a:buNone/>
            </a:pPr>
            <a:r>
              <a:rPr lang="en-CA" sz="2800" dirty="0">
                <a:effectLst>
                  <a:outerShdw blurRad="38100" dist="38100" dir="2700000" algn="tl">
                    <a:srgbClr val="000000">
                      <a:alpha val="43137"/>
                    </a:srgbClr>
                  </a:outerShdw>
                </a:effectLst>
              </a:rPr>
              <a:t>You can create a valid directive if you</a:t>
            </a:r>
          </a:p>
          <a:p>
            <a:r>
              <a:rPr lang="en-CA" sz="2800" dirty="0">
                <a:effectLst>
                  <a:outerShdw blurRad="38100" dist="38100" dir="2700000" algn="tl">
                    <a:srgbClr val="000000">
                      <a:alpha val="43137"/>
                    </a:srgbClr>
                  </a:outerShdw>
                </a:effectLst>
              </a:rPr>
              <a:t>Complete, sign and date the directive</a:t>
            </a:r>
          </a:p>
          <a:p>
            <a:r>
              <a:rPr lang="en-CA" sz="2800" dirty="0">
                <a:effectLst>
                  <a:outerShdw blurRad="38100" dist="38100" dir="2700000" algn="tl">
                    <a:srgbClr val="000000">
                      <a:alpha val="43137"/>
                    </a:srgbClr>
                  </a:outerShdw>
                </a:effectLst>
              </a:rPr>
              <a:t>Have an independent witness watch you sign and date the directive. </a:t>
            </a:r>
          </a:p>
          <a:p>
            <a:pPr marL="0" indent="0" algn="ctr">
              <a:buNone/>
            </a:pPr>
            <a:r>
              <a:rPr lang="en-CA" sz="2800" b="1" dirty="0">
                <a:effectLst>
                  <a:outerShdw blurRad="38100" dist="38100" dir="2700000" algn="tl">
                    <a:srgbClr val="000000">
                      <a:alpha val="43137"/>
                    </a:srgbClr>
                  </a:outerShdw>
                </a:effectLst>
              </a:rPr>
              <a:t>The witness must be 19 years of age or older and </a:t>
            </a:r>
            <a:r>
              <a:rPr lang="en-CA" sz="2800" b="1" u="dbl" dirty="0">
                <a:effectLst>
                  <a:outerShdw blurRad="38100" dist="38100" dir="2700000" algn="tl">
                    <a:srgbClr val="000000">
                      <a:alpha val="43137"/>
                    </a:srgbClr>
                  </a:outerShdw>
                </a:effectLst>
              </a:rPr>
              <a:t>not</a:t>
            </a:r>
            <a:r>
              <a:rPr lang="en-CA" sz="2800" b="1" u="sng" dirty="0">
                <a:effectLst>
                  <a:outerShdw blurRad="38100" dist="38100" dir="2700000" algn="tl">
                    <a:srgbClr val="000000">
                      <a:alpha val="43137"/>
                    </a:srgbClr>
                  </a:outerShdw>
                </a:effectLst>
              </a:rPr>
              <a:t> your proxy or the spouse of your proxy; or your spouse or common-in-law partner.</a:t>
            </a:r>
          </a:p>
          <a:p>
            <a:pPr marL="0" indent="0">
              <a:buNone/>
            </a:pPr>
            <a:endParaRPr lang="en-CA" sz="2000" dirty="0"/>
          </a:p>
        </p:txBody>
      </p:sp>
    </p:spTree>
    <p:extLst>
      <p:ext uri="{BB962C8B-B14F-4D97-AF65-F5344CB8AC3E}">
        <p14:creationId xmlns:p14="http://schemas.microsoft.com/office/powerpoint/2010/main" val="401157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40" y="1196752"/>
            <a:ext cx="8280919" cy="587134"/>
          </a:xfrm>
        </p:spPr>
        <p:txBody>
          <a:bodyPr>
            <a:noAutofit/>
          </a:bodyPr>
          <a:lstStyle/>
          <a:p>
            <a:pPr algn="ctr"/>
            <a:r>
              <a:rPr lang="en-CA" sz="3600" b="1" dirty="0">
                <a:effectLst>
                  <a:outerShdw blurRad="38100" dist="38100" dir="2700000" algn="tl">
                    <a:srgbClr val="000000">
                      <a:alpha val="43137"/>
                    </a:srgbClr>
                  </a:outerShdw>
                </a:effectLst>
              </a:rPr>
              <a:t>What If I Can’t Sign My Name?</a:t>
            </a:r>
          </a:p>
        </p:txBody>
      </p:sp>
      <p:sp>
        <p:nvSpPr>
          <p:cNvPr id="3" name="Content Placeholder 2"/>
          <p:cNvSpPr>
            <a:spLocks noGrp="1"/>
          </p:cNvSpPr>
          <p:nvPr>
            <p:ph idx="1"/>
          </p:nvPr>
        </p:nvSpPr>
        <p:spPr>
          <a:xfrm>
            <a:off x="251521" y="2015733"/>
            <a:ext cx="8640960" cy="3450613"/>
          </a:xfrm>
        </p:spPr>
        <p:txBody>
          <a:bodyPr>
            <a:noAutofit/>
          </a:bodyPr>
          <a:lstStyle/>
          <a:p>
            <a:pPr marL="0" indent="0">
              <a:buNone/>
            </a:pPr>
            <a:r>
              <a:rPr lang="en-CA" sz="2800" dirty="0">
                <a:effectLst>
                  <a:outerShdw blurRad="38100" dist="38100" dir="2700000" algn="tl">
                    <a:srgbClr val="000000">
                      <a:alpha val="43137"/>
                    </a:srgbClr>
                  </a:outerShdw>
                </a:effectLst>
              </a:rPr>
              <a:t>You can direct someone else to do this on your behalf</a:t>
            </a:r>
          </a:p>
          <a:p>
            <a:r>
              <a:rPr lang="en-CA" sz="2800" dirty="0">
                <a:effectLst>
                  <a:outerShdw blurRad="38100" dist="38100" dir="2700000" algn="tl">
                    <a:srgbClr val="000000">
                      <a:alpha val="43137"/>
                    </a:srgbClr>
                  </a:outerShdw>
                </a:effectLst>
              </a:rPr>
              <a:t>You must document in your directive who you named to sign the directive for you</a:t>
            </a:r>
          </a:p>
          <a:p>
            <a:r>
              <a:rPr lang="en-CA" sz="2800" dirty="0">
                <a:effectLst>
                  <a:outerShdw blurRad="38100" dist="38100" dir="2700000" algn="tl">
                    <a:srgbClr val="000000">
                      <a:alpha val="43137"/>
                    </a:srgbClr>
                  </a:outerShdw>
                </a:effectLst>
              </a:rPr>
              <a:t>The person who sign’s the document </a:t>
            </a:r>
            <a:r>
              <a:rPr lang="en-CA" sz="2800" b="1" dirty="0">
                <a:effectLst>
                  <a:outerShdw blurRad="38100" dist="38100" dir="2700000" algn="tl">
                    <a:srgbClr val="000000">
                      <a:alpha val="43137"/>
                    </a:srgbClr>
                  </a:outerShdw>
                </a:effectLst>
              </a:rPr>
              <a:t>cannot be your proxy, your proxy’s spouse, your spouse or common-law partner.</a:t>
            </a:r>
          </a:p>
        </p:txBody>
      </p:sp>
    </p:spTree>
    <p:extLst>
      <p:ext uri="{BB962C8B-B14F-4D97-AF65-F5344CB8AC3E}">
        <p14:creationId xmlns:p14="http://schemas.microsoft.com/office/powerpoint/2010/main" val="220775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1" y="804520"/>
            <a:ext cx="7416824" cy="1049235"/>
          </a:xfrm>
        </p:spPr>
        <p:txBody>
          <a:bodyPr>
            <a:noAutofit/>
          </a:bodyPr>
          <a:lstStyle/>
          <a:p>
            <a:pPr algn="ctr"/>
            <a:r>
              <a:rPr lang="en-CA" sz="3600" b="1" dirty="0">
                <a:effectLst>
                  <a:outerShdw blurRad="38100" dist="38100" dir="2700000" algn="tl">
                    <a:srgbClr val="000000">
                      <a:alpha val="43137"/>
                    </a:srgbClr>
                  </a:outerShdw>
                </a:effectLst>
              </a:rPr>
              <a:t>When Does a Health Care Directive Take Effect?</a:t>
            </a:r>
          </a:p>
        </p:txBody>
      </p:sp>
      <p:sp>
        <p:nvSpPr>
          <p:cNvPr id="3" name="Content Placeholder 2"/>
          <p:cNvSpPr>
            <a:spLocks noGrp="1"/>
          </p:cNvSpPr>
          <p:nvPr>
            <p:ph idx="1"/>
          </p:nvPr>
        </p:nvSpPr>
        <p:spPr>
          <a:xfrm>
            <a:off x="179512" y="2160590"/>
            <a:ext cx="8784975" cy="4652786"/>
          </a:xfrm>
        </p:spPr>
        <p:txBody>
          <a:bodyPr>
            <a:normAutofit/>
          </a:bodyPr>
          <a:lstStyle/>
          <a:p>
            <a:r>
              <a:rPr lang="en-CA" sz="2800" dirty="0">
                <a:effectLst>
                  <a:outerShdw blurRad="38100" dist="38100" dir="2700000" algn="tl">
                    <a:srgbClr val="000000">
                      <a:alpha val="43137"/>
                    </a:srgbClr>
                  </a:outerShdw>
                </a:effectLst>
              </a:rPr>
              <a:t>When you no longer have the capacity to make treatment decisions for yourself or to communicate such decisions</a:t>
            </a:r>
          </a:p>
          <a:p>
            <a:r>
              <a:rPr lang="en-CA" sz="2800" dirty="0">
                <a:effectLst>
                  <a:outerShdw blurRad="38100" dist="38100" dir="2700000" algn="tl">
                    <a:srgbClr val="000000">
                      <a:alpha val="43137"/>
                    </a:srgbClr>
                  </a:outerShdw>
                </a:effectLst>
              </a:rPr>
              <a:t>Before a directive comes into effect, two health care professionals must decide and document that the maker of the directive ceases to have capacity . One of the health care professionals has to inform the maker of their finding , if possible. </a:t>
            </a:r>
          </a:p>
        </p:txBody>
      </p:sp>
    </p:spTree>
    <p:extLst>
      <p:ext uri="{BB962C8B-B14F-4D97-AF65-F5344CB8AC3E}">
        <p14:creationId xmlns:p14="http://schemas.microsoft.com/office/powerpoint/2010/main" val="29562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328" y="1065721"/>
            <a:ext cx="6571343" cy="651866"/>
          </a:xfrm>
        </p:spPr>
        <p:txBody>
          <a:bodyPr>
            <a:normAutofit/>
          </a:bodyPr>
          <a:lstStyle/>
          <a:p>
            <a:pPr algn="ctr"/>
            <a:r>
              <a:rPr lang="en-CA" sz="3600" b="1" dirty="0">
                <a:effectLst>
                  <a:outerShdw blurRad="38100" dist="38100" dir="2700000" algn="tl">
                    <a:srgbClr val="000000">
                      <a:alpha val="43137"/>
                    </a:srgbClr>
                  </a:outerShdw>
                </a:effectLst>
              </a:rPr>
              <a:t>Does It Ever End? </a:t>
            </a:r>
          </a:p>
        </p:txBody>
      </p:sp>
      <p:sp>
        <p:nvSpPr>
          <p:cNvPr id="3" name="Content Placeholder 2"/>
          <p:cNvSpPr>
            <a:spLocks noGrp="1"/>
          </p:cNvSpPr>
          <p:nvPr>
            <p:ph idx="1"/>
          </p:nvPr>
        </p:nvSpPr>
        <p:spPr>
          <a:xfrm>
            <a:off x="323527" y="2357146"/>
            <a:ext cx="8496944" cy="3450613"/>
          </a:xfrm>
        </p:spPr>
        <p:txBody>
          <a:bodyPr/>
          <a:lstStyle/>
          <a:p>
            <a:pPr marL="0" indent="0" algn="ctr">
              <a:buNone/>
            </a:pPr>
            <a:r>
              <a:rPr lang="en-CA" sz="3200" dirty="0">
                <a:effectLst>
                  <a:outerShdw blurRad="38100" dist="38100" dir="2700000" algn="tl">
                    <a:srgbClr val="000000">
                      <a:alpha val="43137"/>
                    </a:srgbClr>
                  </a:outerShdw>
                </a:effectLst>
              </a:rPr>
              <a:t>The directive is only in effect for the period in which you do not have capacity or are unable to communicate. Once you become capable again, the proxy’s decision-making authority ceases.</a:t>
            </a:r>
          </a:p>
          <a:p>
            <a:pPr algn="ctr"/>
            <a:endParaRPr lang="en-CA" dirty="0"/>
          </a:p>
        </p:txBody>
      </p:sp>
    </p:spTree>
    <p:extLst>
      <p:ext uri="{BB962C8B-B14F-4D97-AF65-F5344CB8AC3E}">
        <p14:creationId xmlns:p14="http://schemas.microsoft.com/office/powerpoint/2010/main" val="202175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196752"/>
            <a:ext cx="7088949" cy="587134"/>
          </a:xfrm>
        </p:spPr>
        <p:txBody>
          <a:bodyPr>
            <a:noAutofit/>
          </a:bodyPr>
          <a:lstStyle/>
          <a:p>
            <a:r>
              <a:rPr lang="en-CA" sz="3600" b="1" dirty="0">
                <a:effectLst>
                  <a:outerShdw blurRad="38100" dist="38100" dir="2700000" algn="tl">
                    <a:srgbClr val="000000">
                      <a:alpha val="43137"/>
                    </a:srgbClr>
                  </a:outerShdw>
                </a:effectLst>
              </a:rPr>
              <a:t>Who Should Get A Copy?</a:t>
            </a:r>
          </a:p>
        </p:txBody>
      </p:sp>
      <p:sp>
        <p:nvSpPr>
          <p:cNvPr id="3" name="Content Placeholder 2"/>
          <p:cNvSpPr>
            <a:spLocks noGrp="1"/>
          </p:cNvSpPr>
          <p:nvPr>
            <p:ph idx="1"/>
          </p:nvPr>
        </p:nvSpPr>
        <p:spPr>
          <a:xfrm>
            <a:off x="-11124" y="1916832"/>
            <a:ext cx="9144000" cy="4077563"/>
          </a:xfrm>
        </p:spPr>
        <p:txBody>
          <a:bodyPr>
            <a:noAutofit/>
          </a:bodyPr>
          <a:lstStyle/>
          <a:p>
            <a:pPr>
              <a:spcBef>
                <a:spcPts val="0"/>
              </a:spcBef>
            </a:pPr>
            <a:r>
              <a:rPr lang="en-CA" sz="2800" dirty="0">
                <a:effectLst>
                  <a:outerShdw blurRad="38100" dist="38100" dir="2700000" algn="tl">
                    <a:srgbClr val="000000">
                      <a:alpha val="43137"/>
                    </a:srgbClr>
                  </a:outerShdw>
                </a:effectLst>
              </a:rPr>
              <a:t>Keep your copy in a place that’s easy to find</a:t>
            </a:r>
          </a:p>
          <a:p>
            <a:pPr>
              <a:spcBef>
                <a:spcPts val="0"/>
              </a:spcBef>
            </a:pPr>
            <a:r>
              <a:rPr lang="en-CA" sz="2800" dirty="0">
                <a:effectLst>
                  <a:outerShdw blurRad="38100" dist="38100" dir="2700000" algn="tl">
                    <a:srgbClr val="000000">
                      <a:alpha val="43137"/>
                    </a:srgbClr>
                  </a:outerShdw>
                </a:effectLst>
              </a:rPr>
              <a:t>Give a copy to your doctor, your proxy, family members or friends</a:t>
            </a:r>
          </a:p>
          <a:p>
            <a:pPr>
              <a:spcBef>
                <a:spcPts val="0"/>
              </a:spcBef>
            </a:pPr>
            <a:r>
              <a:rPr lang="en-CA" sz="2800" dirty="0">
                <a:effectLst>
                  <a:outerShdw blurRad="38100" dist="38100" dir="2700000" algn="tl">
                    <a:srgbClr val="000000">
                      <a:alpha val="43137"/>
                    </a:srgbClr>
                  </a:outerShdw>
                </a:effectLst>
              </a:rPr>
              <a:t> Give a copy to the Health Records Department at your local hospital</a:t>
            </a:r>
          </a:p>
          <a:p>
            <a:pPr>
              <a:spcBef>
                <a:spcPts val="0"/>
              </a:spcBef>
            </a:pPr>
            <a:r>
              <a:rPr lang="en-CA" sz="2800" dirty="0">
                <a:effectLst>
                  <a:outerShdw blurRad="38100" dist="38100" dir="2700000" algn="tl">
                    <a:srgbClr val="000000">
                      <a:alpha val="43137"/>
                    </a:srgbClr>
                  </a:outerShdw>
                </a:effectLst>
              </a:rPr>
              <a:t>Keep a copy on the fridge or at your bedside so it can be shared with health care professionals in an emergency situation.</a:t>
            </a:r>
          </a:p>
          <a:p>
            <a:pPr marL="0" indent="0">
              <a:spcBef>
                <a:spcPts val="0"/>
              </a:spcBef>
              <a:buNone/>
            </a:pPr>
            <a:endParaRPr lang="en-CA" sz="2800" dirty="0"/>
          </a:p>
        </p:txBody>
      </p:sp>
    </p:spTree>
    <p:extLst>
      <p:ext uri="{BB962C8B-B14F-4D97-AF65-F5344CB8AC3E}">
        <p14:creationId xmlns:p14="http://schemas.microsoft.com/office/powerpoint/2010/main" val="412534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6571343" cy="608256"/>
          </a:xfrm>
        </p:spPr>
        <p:txBody>
          <a:bodyPr/>
          <a:lstStyle/>
          <a:p>
            <a:pPr>
              <a:defRPr/>
            </a:pPr>
            <a:r>
              <a:rPr lang="en-US" b="1" dirty="0">
                <a:effectLst>
                  <a:outerShdw blurRad="38100" dist="38100" dir="2700000" algn="tl">
                    <a:srgbClr val="000000">
                      <a:alpha val="43137"/>
                    </a:srgbClr>
                  </a:outerShdw>
                </a:effectLst>
              </a:rPr>
              <a:t>Imagine…</a:t>
            </a:r>
            <a:endParaRPr lang="en-US" b="1" dirty="0">
              <a:latin typeface="+mn-lt"/>
            </a:endParaRPr>
          </a:p>
        </p:txBody>
      </p:sp>
      <p:sp>
        <p:nvSpPr>
          <p:cNvPr id="3" name="Content Placeholder 2"/>
          <p:cNvSpPr>
            <a:spLocks noGrp="1"/>
          </p:cNvSpPr>
          <p:nvPr>
            <p:ph idx="1"/>
          </p:nvPr>
        </p:nvSpPr>
        <p:spPr>
          <a:xfrm>
            <a:off x="89756" y="1988840"/>
            <a:ext cx="8964488" cy="3880773"/>
          </a:xfrm>
        </p:spPr>
        <p:txBody>
          <a:bodyPr>
            <a:normAutofit fontScale="92500" lnSpcReduction="10000"/>
          </a:bodyPr>
          <a:lstStyle/>
          <a:p>
            <a:pPr marL="0" indent="0">
              <a:spcAft>
                <a:spcPts val="1200"/>
              </a:spcAft>
              <a:buFont typeface="Wingdings" pitchFamily="2" charset="2"/>
              <a:buNone/>
              <a:defRPr/>
            </a:pPr>
            <a:r>
              <a:rPr lang="en-US" sz="2800" b="1" dirty="0">
                <a:effectLst>
                  <a:outerShdw blurRad="38100" dist="38100" dir="2700000" algn="tl">
                    <a:srgbClr val="000000">
                      <a:alpha val="43137"/>
                    </a:srgbClr>
                  </a:outerShdw>
                </a:effectLst>
              </a:rPr>
              <a:t>Your mother has slipped into a coma.  You and your siblings need to make some decisions about her medical care.</a:t>
            </a:r>
          </a:p>
          <a:p>
            <a:pPr>
              <a:defRPr/>
            </a:pPr>
            <a:r>
              <a:rPr lang="en-US" sz="2800" b="1" dirty="0">
                <a:effectLst>
                  <a:outerShdw blurRad="38100" dist="38100" dir="2700000" algn="tl">
                    <a:srgbClr val="000000">
                      <a:alpha val="43137"/>
                    </a:srgbClr>
                  </a:outerShdw>
                </a:effectLst>
              </a:rPr>
              <a:t>Which one of you will make those decisions for her?</a:t>
            </a:r>
          </a:p>
          <a:p>
            <a:pPr>
              <a:defRPr/>
            </a:pPr>
            <a:r>
              <a:rPr lang="en-US" sz="2800" b="1" dirty="0">
                <a:effectLst>
                  <a:outerShdw blurRad="38100" dist="38100" dir="2700000" algn="tl">
                    <a:srgbClr val="000000">
                      <a:alpha val="43137"/>
                    </a:srgbClr>
                  </a:outerShdw>
                </a:effectLst>
              </a:rPr>
              <a:t>How do you know if they are the right choices for your mother?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96752"/>
            <a:ext cx="7632848" cy="536248"/>
          </a:xfrm>
        </p:spPr>
        <p:txBody>
          <a:bodyPr>
            <a:noAutofit/>
          </a:bodyPr>
          <a:lstStyle/>
          <a:p>
            <a:r>
              <a:rPr lang="en-CA" sz="3600" b="1" dirty="0">
                <a:effectLst>
                  <a:outerShdw blurRad="38100" dist="38100" dir="2700000" algn="tl">
                    <a:srgbClr val="000000">
                      <a:alpha val="43137"/>
                    </a:srgbClr>
                  </a:outerShdw>
                </a:effectLst>
              </a:rPr>
              <a:t>How Do I Choose A Proxy?</a:t>
            </a:r>
          </a:p>
        </p:txBody>
      </p:sp>
      <p:sp>
        <p:nvSpPr>
          <p:cNvPr id="3" name="Content Placeholder 2"/>
          <p:cNvSpPr>
            <a:spLocks noGrp="1"/>
          </p:cNvSpPr>
          <p:nvPr>
            <p:ph idx="1"/>
          </p:nvPr>
        </p:nvSpPr>
        <p:spPr>
          <a:xfrm>
            <a:off x="157162" y="1882899"/>
            <a:ext cx="9144000" cy="5328592"/>
          </a:xfrm>
        </p:spPr>
        <p:txBody>
          <a:bodyPr>
            <a:noAutofit/>
          </a:bodyPr>
          <a:lstStyle/>
          <a:p>
            <a:pPr>
              <a:spcBef>
                <a:spcPts val="0"/>
              </a:spcBef>
            </a:pPr>
            <a:r>
              <a:rPr lang="en-CA" sz="2800" dirty="0">
                <a:effectLst>
                  <a:outerShdw blurRad="38100" dist="38100" dir="2700000" algn="tl">
                    <a:srgbClr val="000000">
                      <a:alpha val="43137"/>
                    </a:srgbClr>
                  </a:outerShdw>
                </a:effectLst>
              </a:rPr>
              <a:t>Choose someone you trust and you know will make decisions in your best interest and in keeping with your wishes and values. Proxy’s can be family members, a spouse, or a friend. </a:t>
            </a:r>
            <a:r>
              <a:rPr lang="en-CA" sz="2800" b="1" dirty="0">
                <a:effectLst>
                  <a:outerShdw blurRad="38100" dist="38100" dir="2700000" algn="tl">
                    <a:srgbClr val="000000">
                      <a:alpha val="43137"/>
                    </a:srgbClr>
                  </a:outerShdw>
                </a:effectLst>
              </a:rPr>
              <a:t>They must be at least 19 years of age.</a:t>
            </a:r>
          </a:p>
          <a:p>
            <a:pPr>
              <a:spcBef>
                <a:spcPts val="0"/>
              </a:spcBef>
            </a:pPr>
            <a:r>
              <a:rPr lang="en-CA" sz="2800" dirty="0">
                <a:effectLst>
                  <a:outerShdw blurRad="38100" dist="38100" dir="2700000" algn="tl">
                    <a:srgbClr val="000000">
                      <a:alpha val="43137"/>
                    </a:srgbClr>
                  </a:outerShdw>
                </a:effectLst>
              </a:rPr>
              <a:t>You can choose more than one proxy but only one person at a time can act as your proxy.</a:t>
            </a:r>
          </a:p>
          <a:p>
            <a:pPr>
              <a:spcBef>
                <a:spcPts val="0"/>
              </a:spcBef>
            </a:pPr>
            <a:r>
              <a:rPr lang="en-CA" sz="2800" dirty="0">
                <a:effectLst>
                  <a:outerShdw blurRad="38100" dist="38100" dir="2700000" algn="tl">
                    <a:srgbClr val="000000">
                      <a:alpha val="43137"/>
                    </a:srgbClr>
                  </a:outerShdw>
                </a:effectLst>
              </a:rPr>
              <a:t>Your proxy does not have the authority to make decisions outside the scope of health care decisions. </a:t>
            </a:r>
          </a:p>
          <a:p>
            <a:pPr>
              <a:spcBef>
                <a:spcPts val="0"/>
              </a:spcBef>
            </a:pPr>
            <a:r>
              <a:rPr lang="en-CA" sz="2800" dirty="0">
                <a:solidFill>
                  <a:schemeClr val="bg1"/>
                </a:solidFill>
                <a:effectLst>
                  <a:outerShdw blurRad="38100" dist="38100" dir="2700000" algn="tl">
                    <a:srgbClr val="000000">
                      <a:alpha val="43137"/>
                    </a:srgbClr>
                  </a:outerShdw>
                </a:effectLst>
              </a:rPr>
              <a:t>Talk to your proxy before including them in your document.</a:t>
            </a:r>
          </a:p>
        </p:txBody>
      </p:sp>
    </p:spTree>
    <p:extLst>
      <p:ext uri="{BB962C8B-B14F-4D97-AF65-F5344CB8AC3E}">
        <p14:creationId xmlns:p14="http://schemas.microsoft.com/office/powerpoint/2010/main" val="92524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804520"/>
            <a:ext cx="8784976" cy="1049235"/>
          </a:xfrm>
        </p:spPr>
        <p:txBody>
          <a:bodyPr>
            <a:noAutofit/>
          </a:bodyPr>
          <a:lstStyle/>
          <a:p>
            <a:pPr algn="ctr"/>
            <a:r>
              <a:rPr lang="en-CA" sz="3600" b="1" dirty="0">
                <a:effectLst>
                  <a:outerShdw blurRad="38100" dist="38100" dir="2700000" algn="tl">
                    <a:srgbClr val="000000">
                      <a:alpha val="43137"/>
                    </a:srgbClr>
                  </a:outerShdw>
                </a:effectLst>
              </a:rPr>
              <a:t>Changing Or Revoking Your Health Care Directive</a:t>
            </a:r>
          </a:p>
        </p:txBody>
      </p:sp>
      <p:sp>
        <p:nvSpPr>
          <p:cNvPr id="3" name="Content Placeholder 2"/>
          <p:cNvSpPr>
            <a:spLocks noGrp="1"/>
          </p:cNvSpPr>
          <p:nvPr>
            <p:ph idx="1"/>
          </p:nvPr>
        </p:nvSpPr>
        <p:spPr>
          <a:xfrm>
            <a:off x="0" y="2160590"/>
            <a:ext cx="9144000" cy="4580778"/>
          </a:xfrm>
        </p:spPr>
        <p:txBody>
          <a:bodyPr>
            <a:normAutofit/>
          </a:bodyPr>
          <a:lstStyle/>
          <a:p>
            <a:r>
              <a:rPr lang="en-CA" sz="2800" dirty="0">
                <a:effectLst>
                  <a:outerShdw blurRad="38100" dist="38100" dir="2700000" algn="tl">
                    <a:srgbClr val="000000">
                      <a:alpha val="43137"/>
                    </a:srgbClr>
                  </a:outerShdw>
                </a:effectLst>
              </a:rPr>
              <a:t>Health problems and treatments change over time. Think about reviewing and updating your health care directive on a regular basis.</a:t>
            </a:r>
          </a:p>
          <a:p>
            <a:r>
              <a:rPr lang="en-CA" sz="2800" dirty="0">
                <a:effectLst>
                  <a:outerShdw blurRad="38100" dist="38100" dir="2700000" algn="tl">
                    <a:srgbClr val="000000">
                      <a:alpha val="43137"/>
                    </a:srgbClr>
                  </a:outerShdw>
                </a:effectLst>
              </a:rPr>
              <a:t>As long as you have the capacity to do so you can create a new document stating your intention to revoke all prior directives. Need to be signed and witnessed again. Update all copies. Destroy the original documents.</a:t>
            </a:r>
          </a:p>
        </p:txBody>
      </p:sp>
    </p:spTree>
    <p:extLst>
      <p:ext uri="{BB962C8B-B14F-4D97-AF65-F5344CB8AC3E}">
        <p14:creationId xmlns:p14="http://schemas.microsoft.com/office/powerpoint/2010/main" val="106773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9134"/>
            <a:ext cx="9144000" cy="1495690"/>
          </a:xfrm>
        </p:spPr>
        <p:txBody>
          <a:bodyPr>
            <a:noAutofit/>
          </a:bodyPr>
          <a:lstStyle/>
          <a:p>
            <a:pPr algn="ctr"/>
            <a:r>
              <a:rPr lang="en-CA" sz="3600" b="1" dirty="0"/>
              <a:t>Can I include a Request For M.A.I.D In My Health Care Directive?</a:t>
            </a:r>
          </a:p>
        </p:txBody>
      </p:sp>
      <p:sp>
        <p:nvSpPr>
          <p:cNvPr id="3" name="Content Placeholder 2"/>
          <p:cNvSpPr>
            <a:spLocks noGrp="1"/>
          </p:cNvSpPr>
          <p:nvPr>
            <p:ph idx="1"/>
          </p:nvPr>
        </p:nvSpPr>
        <p:spPr/>
        <p:txBody>
          <a:bodyPr>
            <a:normAutofit/>
          </a:bodyPr>
          <a:lstStyle/>
          <a:p>
            <a:pPr marL="0" indent="0" algn="ctr">
              <a:buNone/>
            </a:pPr>
            <a:endParaRPr lang="en-CA" sz="3200" b="1" dirty="0"/>
          </a:p>
          <a:p>
            <a:pPr marL="0" indent="0" algn="ctr">
              <a:buNone/>
            </a:pPr>
            <a:r>
              <a:rPr lang="en-CA" sz="3200" b="1" dirty="0">
                <a:effectLst>
                  <a:outerShdw blurRad="38100" dist="38100" dir="2700000" algn="tl">
                    <a:srgbClr val="000000">
                      <a:alpha val="43137"/>
                    </a:srgbClr>
                  </a:outerShdw>
                </a:effectLst>
              </a:rPr>
              <a:t>NO</a:t>
            </a:r>
          </a:p>
        </p:txBody>
      </p:sp>
    </p:spTree>
    <p:extLst>
      <p:ext uri="{BB962C8B-B14F-4D97-AF65-F5344CB8AC3E}">
        <p14:creationId xmlns:p14="http://schemas.microsoft.com/office/powerpoint/2010/main" val="63663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1853755"/>
            <a:ext cx="8229600" cy="34040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p>
            <a:pPr algn="ctr">
              <a:lnSpc>
                <a:spcPct val="90000"/>
              </a:lnSpc>
              <a:buFont typeface="Wingdings" pitchFamily="2" charset="2"/>
              <a:buNone/>
            </a:pPr>
            <a:r>
              <a:rPr lang="en-US" sz="4400" b="1" dirty="0">
                <a:effectLst>
                  <a:outerShdw blurRad="38100" dist="38100" dir="2700000" algn="tl">
                    <a:srgbClr val="000000">
                      <a:alpha val="43137"/>
                    </a:srgbClr>
                  </a:outerShdw>
                </a:effectLst>
              </a:rPr>
              <a:t>So start the conversation and be part of the 7 million people in Canada </a:t>
            </a:r>
            <a:r>
              <a:rPr lang="en-US" sz="4400" b="1" u="sng" dirty="0">
                <a:effectLst>
                  <a:outerShdw blurRad="38100" dist="38100" dir="2700000" algn="tl">
                    <a:srgbClr val="000000">
                      <a:alpha val="43137"/>
                    </a:srgbClr>
                  </a:outerShdw>
                </a:effectLst>
              </a:rPr>
              <a:t>who do have a plan</a:t>
            </a:r>
          </a:p>
        </p:txBody>
      </p:sp>
      <p:sp>
        <p:nvSpPr>
          <p:cNvPr id="2" name="Title 1">
            <a:extLst>
              <a:ext uri="{FF2B5EF4-FFF2-40B4-BE49-F238E27FC236}">
                <a16:creationId xmlns:a16="http://schemas.microsoft.com/office/drawing/2014/main" id="{8B6C2872-6C5D-A84E-8CE5-684A537678FB}"/>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88412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016"/>
            <a:ext cx="9144000" cy="764704"/>
          </a:xfrm>
        </p:spPr>
        <p:txBody>
          <a:bodyPr>
            <a:normAutofit/>
          </a:bodyPr>
          <a:lstStyle/>
          <a:p>
            <a:pPr algn="ctr"/>
            <a:r>
              <a:rPr lang="en-CA" sz="4000" b="1" i="1" u="sng" dirty="0"/>
              <a:t>Disclaimer</a:t>
            </a:r>
          </a:p>
        </p:txBody>
      </p:sp>
      <p:sp>
        <p:nvSpPr>
          <p:cNvPr id="3" name="Content Placeholder 2"/>
          <p:cNvSpPr>
            <a:spLocks noGrp="1"/>
          </p:cNvSpPr>
          <p:nvPr>
            <p:ph idx="1"/>
          </p:nvPr>
        </p:nvSpPr>
        <p:spPr>
          <a:xfrm>
            <a:off x="107504" y="908720"/>
            <a:ext cx="8928992" cy="5256584"/>
          </a:xfrm>
        </p:spPr>
        <p:txBody>
          <a:bodyPr>
            <a:noAutofit/>
          </a:bodyPr>
          <a:lstStyle/>
          <a:p>
            <a:pPr marL="0" indent="0" algn="ctr">
              <a:spcBef>
                <a:spcPts val="0"/>
              </a:spcBef>
              <a:buNone/>
            </a:pPr>
            <a:r>
              <a:rPr lang="en-CA" sz="2400" dirty="0">
                <a:effectLst>
                  <a:outerShdw blurRad="38100" dist="38100" dir="2700000" algn="tl">
                    <a:srgbClr val="000000">
                      <a:alpha val="43137"/>
                    </a:srgbClr>
                  </a:outerShdw>
                </a:effectLst>
              </a:rPr>
              <a:t>Information in this presentation was obtained from the N. B. Guide </a:t>
            </a:r>
            <a:r>
              <a:rPr lang="en-CA" sz="2400" b="1" i="1" dirty="0">
                <a:effectLst>
                  <a:outerShdw blurRad="38100" dist="38100" dir="2700000" algn="tl">
                    <a:srgbClr val="000000">
                      <a:alpha val="43137"/>
                    </a:srgbClr>
                  </a:outerShdw>
                </a:effectLst>
              </a:rPr>
              <a:t>“Advance Health Care Directives” </a:t>
            </a:r>
          </a:p>
          <a:p>
            <a:pPr marL="0" indent="0" algn="ctr">
              <a:spcBef>
                <a:spcPts val="0"/>
              </a:spcBef>
              <a:buNone/>
            </a:pPr>
            <a:r>
              <a:rPr lang="en-CA" sz="2400" dirty="0">
                <a:effectLst>
                  <a:outerShdw blurRad="38100" dist="38100" dir="2700000" algn="tl">
                    <a:srgbClr val="000000">
                      <a:alpha val="43137"/>
                    </a:srgbClr>
                  </a:outerShdw>
                </a:effectLst>
              </a:rPr>
              <a:t>produced by the Public Legal Education and Information Service of New Brunswick (PLEIS-NB) and the document </a:t>
            </a:r>
            <a:r>
              <a:rPr lang="en-CA" sz="2400" b="1" i="1" dirty="0">
                <a:effectLst>
                  <a:outerShdw blurRad="38100" dist="38100" dir="2700000" algn="tl">
                    <a:srgbClr val="000000">
                      <a:alpha val="43137"/>
                    </a:srgbClr>
                  </a:outerShdw>
                </a:effectLst>
              </a:rPr>
              <a:t>“Advance Care Planning in Canada: A Pan-Canadian Framework” </a:t>
            </a:r>
          </a:p>
          <a:p>
            <a:pPr marL="0" indent="0" algn="ctr">
              <a:spcBef>
                <a:spcPts val="0"/>
              </a:spcBef>
              <a:buNone/>
            </a:pPr>
            <a:r>
              <a:rPr lang="en-CA" sz="2400" dirty="0">
                <a:effectLst>
                  <a:outerShdw blurRad="38100" dist="38100" dir="2700000" algn="tl">
                    <a:srgbClr val="000000">
                      <a:alpha val="43137"/>
                    </a:srgbClr>
                  </a:outerShdw>
                </a:effectLst>
              </a:rPr>
              <a:t>produced by the Canadian Hospice Palliative Care Association.</a:t>
            </a:r>
          </a:p>
          <a:p>
            <a:pPr marL="0" indent="0" algn="ctr">
              <a:spcBef>
                <a:spcPts val="600"/>
              </a:spcBef>
              <a:buNone/>
            </a:pPr>
            <a:r>
              <a:rPr lang="en-CA" sz="2200" b="1" dirty="0">
                <a:effectLst>
                  <a:outerShdw blurRad="38100" dist="38100" dir="2700000" algn="tl">
                    <a:srgbClr val="000000">
                      <a:alpha val="43137"/>
                    </a:srgbClr>
                  </a:outerShdw>
                </a:effectLst>
              </a:rPr>
              <a:t>This presentation is not a complete statement of law on the topic of  Advance Care Planning (Advance Health Care Directives). </a:t>
            </a:r>
          </a:p>
          <a:p>
            <a:pPr marL="0" indent="0" algn="ctr">
              <a:spcBef>
                <a:spcPts val="600"/>
              </a:spcBef>
              <a:buNone/>
            </a:pPr>
            <a:r>
              <a:rPr lang="en-CA" sz="2400" b="1" dirty="0">
                <a:effectLst>
                  <a:outerShdw blurRad="38100" dist="38100" dir="2700000" algn="tl">
                    <a:srgbClr val="000000">
                      <a:alpha val="43137"/>
                    </a:srgbClr>
                  </a:outerShdw>
                </a:effectLst>
              </a:rPr>
              <a:t>Anyone needing specific advice should contact a lawyer </a:t>
            </a:r>
          </a:p>
          <a:p>
            <a:pPr marL="0" indent="0" algn="ctr">
              <a:spcBef>
                <a:spcPts val="600"/>
              </a:spcBef>
              <a:buNone/>
            </a:pPr>
            <a:r>
              <a:rPr lang="en-CA" sz="2400" b="1" dirty="0">
                <a:effectLst>
                  <a:outerShdw blurRad="38100" dist="38100" dir="2700000" algn="tl">
                    <a:srgbClr val="000000">
                      <a:alpha val="43137"/>
                    </a:srgbClr>
                  </a:outerShdw>
                </a:effectLst>
              </a:rPr>
              <a:t>The information in this presentation may not be applicable in jurisdictions outside the Province of New Brunswick.</a:t>
            </a:r>
          </a:p>
        </p:txBody>
      </p:sp>
    </p:spTree>
    <p:extLst>
      <p:ext uri="{BB962C8B-B14F-4D97-AF65-F5344CB8AC3E}">
        <p14:creationId xmlns:p14="http://schemas.microsoft.com/office/powerpoint/2010/main" val="4293379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015733"/>
            <a:ext cx="8892479" cy="3450613"/>
          </a:xfrm>
        </p:spPr>
        <p:txBody>
          <a:bodyPr/>
          <a:lstStyle/>
          <a:p>
            <a:pPr marL="0" indent="0" algn="just">
              <a:buFont typeface="Wingdings" pitchFamily="2" charset="2"/>
              <a:buNone/>
              <a:defRPr/>
            </a:pPr>
            <a:r>
              <a:rPr lang="en-US" sz="4000" b="1" dirty="0"/>
              <a:t>For more info visit:</a:t>
            </a:r>
          </a:p>
          <a:p>
            <a:pPr marL="0" indent="0" algn="just">
              <a:buFont typeface="Wingdings" pitchFamily="2" charset="2"/>
              <a:buNone/>
              <a:defRPr/>
            </a:pPr>
            <a:r>
              <a:rPr lang="en-US" sz="4000" b="1" dirty="0">
                <a:hlinkClick r:id="rId3"/>
              </a:rPr>
              <a:t>www.advancecareplanning.ca</a:t>
            </a:r>
            <a:endParaRPr lang="en-US" sz="4000" b="1" dirty="0"/>
          </a:p>
          <a:p>
            <a:pPr marL="0" indent="0" algn="just">
              <a:buFont typeface="Wingdings" pitchFamily="2" charset="2"/>
              <a:buNone/>
              <a:defRPr/>
            </a:pPr>
            <a:endParaRPr lang="en-US" sz="4000" b="1" dirty="0">
              <a:hlinkClick r:id="rId4"/>
            </a:endParaRPr>
          </a:p>
          <a:p>
            <a:pPr marL="0" indent="0" algn="just">
              <a:buFont typeface="Wingdings" pitchFamily="2" charset="2"/>
              <a:buNone/>
              <a:defRPr/>
            </a:pPr>
            <a:r>
              <a:rPr lang="en-US" sz="4000" b="1" dirty="0">
                <a:hlinkClick r:id="rId4"/>
              </a:rPr>
              <a:t>www.legal-info-legale.nb.ca</a:t>
            </a:r>
            <a:r>
              <a:rPr lang="en-US" sz="4000" b="1" dirty="0"/>
              <a:t> </a:t>
            </a:r>
          </a:p>
          <a:p>
            <a:pPr marL="0" indent="0" algn="just">
              <a:buFont typeface="Wingdings" pitchFamily="2" charset="2"/>
              <a:buNone/>
              <a:defRPr/>
            </a:pPr>
            <a:endParaRPr lang="en-US" b="1" dirty="0"/>
          </a:p>
          <a:p>
            <a:pPr marL="0" indent="0" algn="just">
              <a:buFont typeface="Wingdings" pitchFamily="2" charset="2"/>
              <a:buNone/>
              <a:defRPr/>
            </a:pPr>
            <a:endParaRPr lang="en-US" b="1" dirty="0">
              <a:hlinkClick r:id="rId5"/>
            </a:endParaRPr>
          </a:p>
          <a:p>
            <a:pPr marL="0" indent="0">
              <a:buFont typeface="Wingdings" pitchFamily="2" charset="2"/>
              <a:buNone/>
              <a:defRPr/>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2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6571343" cy="1049235"/>
          </a:xfrm>
        </p:spPr>
        <p:txBody>
          <a:bodyPr/>
          <a:lstStyle/>
          <a:p>
            <a:pPr>
              <a:defRPr/>
            </a:pPr>
            <a:r>
              <a:rPr lang="en-US" b="1" dirty="0">
                <a:effectLst>
                  <a:outerShdw blurRad="38100" dist="38100" dir="2700000" algn="tl">
                    <a:srgbClr val="000000">
                      <a:alpha val="43137"/>
                    </a:srgbClr>
                  </a:outerShdw>
                </a:effectLst>
              </a:rPr>
              <a:t>Imagine…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5496" y="1916832"/>
            <a:ext cx="9036496" cy="3880773"/>
          </a:xfrm>
        </p:spPr>
        <p:txBody>
          <a:bodyPr>
            <a:normAutofit fontScale="92500"/>
          </a:bodyPr>
          <a:lstStyle/>
          <a:p>
            <a:pPr marL="0" indent="0">
              <a:spcAft>
                <a:spcPts val="1200"/>
              </a:spcAft>
              <a:buFont typeface="Wingdings" pitchFamily="2" charset="2"/>
              <a:buNone/>
              <a:defRPr/>
            </a:pPr>
            <a:r>
              <a:rPr lang="en-US" sz="2800" b="1" dirty="0">
                <a:effectLst>
                  <a:outerShdw blurRad="38100" dist="38100" dir="2700000" algn="tl">
                    <a:srgbClr val="000000">
                      <a:alpha val="43137"/>
                    </a:srgbClr>
                  </a:outerShdw>
                </a:effectLst>
              </a:rPr>
              <a:t>You have been diagnosed with the beginning stages of Alzheimer’s.   You know that at some point during the disease you will not be able to recognize family members or make your own decisions .</a:t>
            </a:r>
          </a:p>
          <a:p>
            <a:pPr>
              <a:defRPr/>
            </a:pPr>
            <a:r>
              <a:rPr lang="en-US" sz="2800" b="1" dirty="0">
                <a:effectLst>
                  <a:outerShdw blurRad="38100" dist="38100" dir="2700000" algn="tl">
                    <a:srgbClr val="000000">
                      <a:alpha val="43137"/>
                    </a:srgbClr>
                  </a:outerShdw>
                </a:effectLst>
              </a:rPr>
              <a:t>How will you make your decisions known?</a:t>
            </a:r>
          </a:p>
          <a:p>
            <a:pPr>
              <a:defRPr/>
            </a:pPr>
            <a:r>
              <a:rPr lang="en-US" sz="2800" b="1" dirty="0">
                <a:effectLst>
                  <a:outerShdw blurRad="38100" dist="38100" dir="2700000" algn="tl">
                    <a:srgbClr val="000000">
                      <a:alpha val="43137"/>
                    </a:srgbClr>
                  </a:outerShdw>
                </a:effectLst>
              </a:rPr>
              <a:t>Who will make decisions for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57188" y="1768475"/>
            <a:ext cx="8101012" cy="1736725"/>
          </a:xfrm>
        </p:spPr>
        <p:txBody>
          <a:bodyPr/>
          <a:lstStyle/>
          <a:p>
            <a:pPr algn="ctr" eaLnBrk="1" hangingPunct="1">
              <a:defRPr/>
            </a:pPr>
            <a:r>
              <a:rPr lang="en-US" sz="6000" b="1" dirty="0">
                <a:effectLst>
                  <a:outerShdw blurRad="38100" dist="38100" dir="2700000" algn="tl">
                    <a:srgbClr val="000000">
                      <a:alpha val="43137"/>
                    </a:srgbClr>
                  </a:outerShdw>
                </a:effectLst>
                <a:latin typeface="+mn-lt"/>
              </a:rPr>
              <a:t>Advance Health Care Directives</a:t>
            </a:r>
          </a:p>
        </p:txBody>
      </p:sp>
      <p:sp>
        <p:nvSpPr>
          <p:cNvPr id="2" name="Subtitle 1"/>
          <p:cNvSpPr>
            <a:spLocks noGrp="1"/>
          </p:cNvSpPr>
          <p:nvPr>
            <p:ph type="subTitle" idx="1"/>
          </p:nvPr>
        </p:nvSpPr>
        <p:spPr>
          <a:xfrm>
            <a:off x="0" y="6165304"/>
            <a:ext cx="9144000" cy="542925"/>
          </a:xfrm>
        </p:spPr>
        <p:txBody>
          <a:bodyPr>
            <a:noAutofit/>
          </a:bodyPr>
          <a:lstStyle/>
          <a:p>
            <a:pPr eaLnBrk="1" hangingPunct="1">
              <a:defRPr/>
            </a:pPr>
            <a:r>
              <a:rPr lang="en-US" sz="2800" b="1" dirty="0">
                <a:solidFill>
                  <a:schemeClr val="bg1"/>
                </a:solidFill>
                <a:effectLst>
                  <a:outerShdw blurRad="38100" dist="38100" dir="2700000" algn="tl">
                    <a:srgbClr val="000000">
                      <a:alpha val="43137"/>
                    </a:srgbClr>
                  </a:outerShdw>
                </a:effectLst>
              </a:rPr>
              <a:t>C. Doucet, </a:t>
            </a:r>
            <a:r>
              <a:rPr lang="en-US" sz="1800" b="1" dirty="0">
                <a:solidFill>
                  <a:schemeClr val="bg1"/>
                </a:solidFill>
                <a:effectLst>
                  <a:outerShdw blurRad="38100" dist="38100" dir="2700000" algn="tl">
                    <a:srgbClr val="000000">
                      <a:alpha val="43137"/>
                    </a:srgbClr>
                  </a:outerShdw>
                </a:effectLst>
              </a:rPr>
              <a:t>RN, CHPCA(C)  </a:t>
            </a:r>
            <a:r>
              <a:rPr lang="en-US" sz="2800" b="1" dirty="0">
                <a:solidFill>
                  <a:schemeClr val="bg1"/>
                </a:solidFill>
                <a:effectLst>
                  <a:outerShdw blurRad="38100" dist="38100" dir="2700000" algn="tl">
                    <a:srgbClr val="000000">
                      <a:alpha val="43137"/>
                    </a:srgbClr>
                  </a:outerShdw>
                </a:effectLst>
              </a:rPr>
              <a:t>	</a:t>
            </a:r>
            <a:r>
              <a:rPr lang="en-US" sz="2800" b="1" dirty="0">
                <a:solidFill>
                  <a:schemeClr val="bg1"/>
                </a:solidFill>
                <a:effectLst>
                  <a:outerShdw blurRad="38100" dist="38100" dir="2700000" algn="tl">
                    <a:srgbClr val="000000">
                      <a:alpha val="43137"/>
                    </a:srgbClr>
                  </a:outerShdw>
                </a:effectLst>
                <a:latin typeface="Bradley Hand ITC" pitchFamily="66" charset="0"/>
              </a:rPr>
              <a:t>				</a:t>
            </a:r>
            <a:r>
              <a:rPr lang="en-US" sz="2800" b="1" dirty="0">
                <a:solidFill>
                  <a:schemeClr val="bg1"/>
                </a:solidFill>
                <a:effectLst>
                  <a:outerShdw blurRad="38100" dist="38100" dir="2700000" algn="tl">
                    <a:srgbClr val="000000">
                      <a:alpha val="43137"/>
                    </a:srgbClr>
                  </a:outerShdw>
                </a:effectLst>
              </a:rPr>
              <a:t>April 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42" presetClass="entr" presetSubtype="0" fill="hold"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016"/>
            <a:ext cx="9144000" cy="764704"/>
          </a:xfrm>
        </p:spPr>
        <p:txBody>
          <a:bodyPr>
            <a:normAutofit/>
          </a:bodyPr>
          <a:lstStyle/>
          <a:p>
            <a:pPr algn="ctr"/>
            <a:r>
              <a:rPr lang="en-CA" sz="4000" b="1" i="1" u="sng" dirty="0"/>
              <a:t>Disclaimer</a:t>
            </a:r>
          </a:p>
        </p:txBody>
      </p:sp>
      <p:sp>
        <p:nvSpPr>
          <p:cNvPr id="3" name="Content Placeholder 2"/>
          <p:cNvSpPr>
            <a:spLocks noGrp="1"/>
          </p:cNvSpPr>
          <p:nvPr>
            <p:ph idx="1"/>
          </p:nvPr>
        </p:nvSpPr>
        <p:spPr>
          <a:xfrm>
            <a:off x="107504" y="908720"/>
            <a:ext cx="8928992" cy="5256584"/>
          </a:xfrm>
        </p:spPr>
        <p:txBody>
          <a:bodyPr>
            <a:noAutofit/>
          </a:bodyPr>
          <a:lstStyle/>
          <a:p>
            <a:pPr marL="0" indent="0" algn="ctr">
              <a:spcBef>
                <a:spcPts val="0"/>
              </a:spcBef>
              <a:buNone/>
            </a:pPr>
            <a:r>
              <a:rPr lang="en-CA" sz="2400" dirty="0">
                <a:effectLst>
                  <a:outerShdw blurRad="38100" dist="38100" dir="2700000" algn="tl">
                    <a:srgbClr val="000000">
                      <a:alpha val="43137"/>
                    </a:srgbClr>
                  </a:outerShdw>
                </a:effectLst>
              </a:rPr>
              <a:t>Information in this presentation was obtained from the N. B. Guide </a:t>
            </a:r>
            <a:r>
              <a:rPr lang="en-CA" sz="2400" b="1" i="1" dirty="0">
                <a:effectLst>
                  <a:outerShdw blurRad="38100" dist="38100" dir="2700000" algn="tl">
                    <a:srgbClr val="000000">
                      <a:alpha val="43137"/>
                    </a:srgbClr>
                  </a:outerShdw>
                </a:effectLst>
              </a:rPr>
              <a:t>“Advance Health Care Directives” </a:t>
            </a:r>
          </a:p>
          <a:p>
            <a:pPr marL="0" indent="0" algn="ctr">
              <a:spcBef>
                <a:spcPts val="0"/>
              </a:spcBef>
              <a:buNone/>
            </a:pPr>
            <a:r>
              <a:rPr lang="en-CA" sz="2400" dirty="0">
                <a:effectLst>
                  <a:outerShdw blurRad="38100" dist="38100" dir="2700000" algn="tl">
                    <a:srgbClr val="000000">
                      <a:alpha val="43137"/>
                    </a:srgbClr>
                  </a:outerShdw>
                </a:effectLst>
              </a:rPr>
              <a:t>produced by the Public Legal Education and Information Service of New Brunswick (PLEIS-NB) and the document </a:t>
            </a:r>
            <a:r>
              <a:rPr lang="en-CA" sz="2400" b="1" i="1" dirty="0">
                <a:effectLst>
                  <a:outerShdw blurRad="38100" dist="38100" dir="2700000" algn="tl">
                    <a:srgbClr val="000000">
                      <a:alpha val="43137"/>
                    </a:srgbClr>
                  </a:outerShdw>
                </a:effectLst>
              </a:rPr>
              <a:t>“Advance Care Planning in Canada: A Pan-Canadian Framework” </a:t>
            </a:r>
          </a:p>
          <a:p>
            <a:pPr marL="0" indent="0" algn="ctr">
              <a:spcBef>
                <a:spcPts val="0"/>
              </a:spcBef>
              <a:buNone/>
            </a:pPr>
            <a:r>
              <a:rPr lang="en-CA" sz="2400" dirty="0">
                <a:effectLst>
                  <a:outerShdw blurRad="38100" dist="38100" dir="2700000" algn="tl">
                    <a:srgbClr val="000000">
                      <a:alpha val="43137"/>
                    </a:srgbClr>
                  </a:outerShdw>
                </a:effectLst>
              </a:rPr>
              <a:t>produced by the Canadian Hospice Palliative Care Association.</a:t>
            </a:r>
          </a:p>
          <a:p>
            <a:pPr marL="0" indent="0" algn="ctr">
              <a:spcBef>
                <a:spcPts val="600"/>
              </a:spcBef>
              <a:buNone/>
            </a:pPr>
            <a:r>
              <a:rPr lang="en-CA" sz="2200" b="1" dirty="0">
                <a:effectLst>
                  <a:outerShdw blurRad="38100" dist="38100" dir="2700000" algn="tl">
                    <a:srgbClr val="000000">
                      <a:alpha val="43137"/>
                    </a:srgbClr>
                  </a:outerShdw>
                </a:effectLst>
              </a:rPr>
              <a:t>This presentation is not a complete statement of law on the topic of  Advance Care Planning (Advance Health Care Directives). </a:t>
            </a:r>
          </a:p>
          <a:p>
            <a:pPr marL="0" indent="0" algn="ctr">
              <a:spcBef>
                <a:spcPts val="600"/>
              </a:spcBef>
              <a:buNone/>
            </a:pPr>
            <a:r>
              <a:rPr lang="en-CA" sz="2400" b="1" dirty="0">
                <a:effectLst>
                  <a:outerShdw blurRad="38100" dist="38100" dir="2700000" algn="tl">
                    <a:srgbClr val="000000">
                      <a:alpha val="43137"/>
                    </a:srgbClr>
                  </a:outerShdw>
                </a:effectLst>
              </a:rPr>
              <a:t>Anyone needing specific advice should contact a lawyer </a:t>
            </a:r>
          </a:p>
          <a:p>
            <a:pPr marL="0" indent="0" algn="ctr">
              <a:spcBef>
                <a:spcPts val="600"/>
              </a:spcBef>
              <a:buNone/>
            </a:pPr>
            <a:r>
              <a:rPr lang="en-CA" sz="2400" b="1" dirty="0">
                <a:effectLst>
                  <a:outerShdw blurRad="38100" dist="38100" dir="2700000" algn="tl">
                    <a:srgbClr val="000000">
                      <a:alpha val="43137"/>
                    </a:srgbClr>
                  </a:outerShdw>
                </a:effectLst>
              </a:rPr>
              <a:t>The information in this presentation may not be applicable in jurisdictions outside the Province of New Brunswick.</a:t>
            </a:r>
          </a:p>
        </p:txBody>
      </p:sp>
    </p:spTree>
    <p:extLst>
      <p:ext uri="{BB962C8B-B14F-4D97-AF65-F5344CB8AC3E}">
        <p14:creationId xmlns:p14="http://schemas.microsoft.com/office/powerpoint/2010/main" val="3448488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80"/>
            <a:ext cx="9144000" cy="1049235"/>
          </a:xfrm>
        </p:spPr>
        <p:txBody>
          <a:bodyPr/>
          <a:lstStyle/>
          <a:p>
            <a:pPr algn="ctr" eaLnBrk="1" hangingPunct="1">
              <a:defRPr/>
            </a:pPr>
            <a:r>
              <a:rPr lang="en-US" sz="4000" b="1" dirty="0">
                <a:latin typeface="+mn-lt"/>
              </a:rPr>
              <a:t>What Is Advance </a:t>
            </a:r>
            <a:br>
              <a:rPr lang="en-US" sz="4000" b="1" dirty="0">
                <a:latin typeface="+mn-lt"/>
              </a:rPr>
            </a:br>
            <a:r>
              <a:rPr lang="en-US" sz="4000" b="1" dirty="0">
                <a:latin typeface="+mn-lt"/>
              </a:rPr>
              <a:t>Care Planning?</a:t>
            </a:r>
          </a:p>
        </p:txBody>
      </p:sp>
      <p:sp>
        <p:nvSpPr>
          <p:cNvPr id="3" name="Content Placeholder 2"/>
          <p:cNvSpPr>
            <a:spLocks noGrp="1"/>
          </p:cNvSpPr>
          <p:nvPr>
            <p:ph idx="1"/>
          </p:nvPr>
        </p:nvSpPr>
        <p:spPr>
          <a:xfrm>
            <a:off x="0" y="1907197"/>
            <a:ext cx="9036495" cy="3898067"/>
          </a:xfrm>
        </p:spPr>
        <p:txBody>
          <a:bodyPr anchor="ctr">
            <a:normAutofit/>
          </a:bodyPr>
          <a:lstStyle/>
          <a:p>
            <a:pPr eaLnBrk="1" hangingPunct="1">
              <a:buFont typeface="Wingdings" pitchFamily="2" charset="2"/>
              <a:buNone/>
              <a:defRPr/>
            </a:pPr>
            <a:r>
              <a:rPr lang="en-US" sz="2800" dirty="0">
                <a:effectLst>
                  <a:outerShdw blurRad="38100" dist="38100" dir="2700000" algn="tl">
                    <a:srgbClr val="000000">
                      <a:alpha val="43137"/>
                    </a:srgbClr>
                  </a:outerShdw>
                </a:effectLst>
              </a:rPr>
              <a:t>Simply put:</a:t>
            </a:r>
          </a:p>
          <a:p>
            <a:pPr algn="ctr" eaLnBrk="1" hangingPunct="1">
              <a:spcAft>
                <a:spcPts val="1200"/>
              </a:spcAft>
              <a:buFont typeface="Wingdings" pitchFamily="2" charset="2"/>
              <a:buNone/>
              <a:defRPr/>
            </a:pPr>
            <a:r>
              <a:rPr lang="en-US" sz="2800" dirty="0">
                <a:effectLst>
                  <a:outerShdw blurRad="38100" dist="38100" dir="2700000" algn="tl">
                    <a:srgbClr val="000000">
                      <a:alpha val="43137"/>
                    </a:srgbClr>
                  </a:outerShdw>
                </a:effectLst>
              </a:rPr>
              <a:t>Advance Care Planning is a process where </a:t>
            </a:r>
            <a:r>
              <a:rPr lang="en-US" sz="2800" u="sng" dirty="0">
                <a:effectLst>
                  <a:outerShdw blurRad="38100" dist="38100" dir="2700000" algn="tl">
                    <a:srgbClr val="000000">
                      <a:alpha val="43137"/>
                    </a:srgbClr>
                  </a:outerShdw>
                </a:effectLst>
              </a:rPr>
              <a:t>you</a:t>
            </a:r>
            <a:r>
              <a:rPr lang="en-US" sz="2800" dirty="0">
                <a:effectLst>
                  <a:outerShdw blurRad="38100" dist="38100" dir="2700000" algn="tl">
                    <a:srgbClr val="000000">
                      <a:alpha val="43137"/>
                    </a:srgbClr>
                  </a:outerShdw>
                </a:effectLst>
              </a:rPr>
              <a:t> decide in advance what </a:t>
            </a:r>
            <a:r>
              <a:rPr lang="en-US" sz="2800" u="sng" dirty="0">
                <a:effectLst>
                  <a:outerShdw blurRad="38100" dist="38100" dir="2700000" algn="tl">
                    <a:srgbClr val="000000">
                      <a:alpha val="43137"/>
                    </a:srgbClr>
                  </a:outerShdw>
                </a:effectLst>
              </a:rPr>
              <a:t>your</a:t>
            </a:r>
            <a:r>
              <a:rPr lang="en-US" sz="2800" dirty="0">
                <a:effectLst>
                  <a:outerShdw blurRad="38100" dist="38100" dir="2700000" algn="tl">
                    <a:srgbClr val="000000">
                      <a:alpha val="43137"/>
                    </a:srgbClr>
                  </a:outerShdw>
                </a:effectLst>
              </a:rPr>
              <a:t> future health care choices will be if you are unable to make your own decisions concerning </a:t>
            </a:r>
            <a:r>
              <a:rPr lang="en-US" sz="2800" u="sng" dirty="0">
                <a:effectLst>
                  <a:outerShdw blurRad="38100" dist="38100" dir="2700000" algn="tl">
                    <a:srgbClr val="000000">
                      <a:alpha val="43137"/>
                    </a:srgbClr>
                  </a:outerShdw>
                </a:effectLst>
              </a:rPr>
              <a:t>your</a:t>
            </a:r>
            <a:r>
              <a:rPr lang="en-US" sz="2800" dirty="0">
                <a:effectLst>
                  <a:outerShdw blurRad="38100" dist="38100" dir="2700000" algn="tl">
                    <a:srgbClr val="000000">
                      <a:alpha val="43137"/>
                    </a:srgbClr>
                  </a:outerShdw>
                </a:effectLst>
              </a:rPr>
              <a:t> health care.</a:t>
            </a:r>
          </a:p>
          <a:p>
            <a:pPr algn="ctr" eaLnBrk="1" hangingPunct="1">
              <a:buFont typeface="Wingdings" pitchFamily="2" charset="2"/>
              <a:buNone/>
              <a:defRPr/>
            </a:pPr>
            <a:r>
              <a:rPr lang="en-US" sz="2400" dirty="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In December 2016 the Province of NB introduced the  Advance Health Care Directives Act or Bill 13</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1520" y="219525"/>
            <a:ext cx="6571343" cy="10492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a:effectLst>
                  <a:outerShdw blurRad="38100" dist="38100" dir="2700000" algn="tl">
                    <a:srgbClr val="000000">
                      <a:alpha val="43137"/>
                    </a:srgbClr>
                  </a:outerShdw>
                </a:effectLst>
                <a:latin typeface="Times New Roman" pitchFamily="18" charset="0"/>
              </a:rPr>
              <a:t>Research                                               </a:t>
            </a:r>
          </a:p>
        </p:txBody>
      </p:sp>
      <p:sp>
        <p:nvSpPr>
          <p:cNvPr id="9219" name="Rectangle 3"/>
          <p:cNvSpPr>
            <a:spLocks noGrp="1" noChangeArrowheads="1"/>
          </p:cNvSpPr>
          <p:nvPr>
            <p:ph idx="1"/>
          </p:nvPr>
        </p:nvSpPr>
        <p:spPr>
          <a:xfrm>
            <a:off x="0" y="1268760"/>
            <a:ext cx="9036496" cy="46805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algn="ctr">
              <a:lnSpc>
                <a:spcPct val="90000"/>
              </a:lnSpc>
              <a:buFont typeface="Wingdings" pitchFamily="2" charset="2"/>
              <a:buNone/>
            </a:pPr>
            <a:r>
              <a:rPr lang="en-US" sz="3200" dirty="0">
                <a:effectLst>
                  <a:outerShdw blurRad="38100" dist="38100" dir="2700000" algn="tl">
                    <a:srgbClr val="000000">
                      <a:alpha val="43137"/>
                    </a:srgbClr>
                  </a:outerShdw>
                </a:effectLst>
              </a:rPr>
              <a:t>By 2020 330,000 people in Canada will die each year</a:t>
            </a:r>
          </a:p>
          <a:p>
            <a:pPr>
              <a:lnSpc>
                <a:spcPct val="90000"/>
              </a:lnSpc>
              <a:buFont typeface="Wingdings" pitchFamily="2" charset="2"/>
              <a:buNone/>
            </a:pPr>
            <a:endParaRPr lang="en-US" sz="2800" dirty="0">
              <a:effectLst>
                <a:outerShdw blurRad="38100" dist="38100" dir="2700000" algn="tl">
                  <a:srgbClr val="000000">
                    <a:alpha val="43137"/>
                  </a:srgbClr>
                </a:outerShdw>
              </a:effectLst>
            </a:endParaRPr>
          </a:p>
          <a:p>
            <a:pPr>
              <a:lnSpc>
                <a:spcPct val="90000"/>
              </a:lnSpc>
            </a:pPr>
            <a:r>
              <a:rPr lang="en-US" sz="3000" dirty="0">
                <a:effectLst>
                  <a:outerShdw blurRad="38100" dist="38100" dir="2700000" algn="tl">
                    <a:srgbClr val="000000">
                      <a:alpha val="43137"/>
                    </a:srgbClr>
                  </a:outerShdw>
                </a:effectLst>
              </a:rPr>
              <a:t>80% of people in Canada think it’s important to do Advance Care Planning</a:t>
            </a:r>
          </a:p>
          <a:p>
            <a:pPr>
              <a:lnSpc>
                <a:spcPct val="90000"/>
              </a:lnSpc>
            </a:pPr>
            <a:r>
              <a:rPr lang="en-US" sz="3000" dirty="0">
                <a:effectLst>
                  <a:outerShdw blurRad="38100" dist="38100" dir="2700000" algn="tl">
                    <a:srgbClr val="000000">
                      <a:alpha val="43137"/>
                    </a:srgbClr>
                  </a:outerShdw>
                </a:effectLst>
              </a:rPr>
              <a:t>Less than 1 in 5 people have an Advance Care Plan</a:t>
            </a:r>
            <a:endParaRPr lang="en-US" sz="2600" dirty="0">
              <a:effectLst>
                <a:outerShdw blurRad="38100" dist="38100" dir="2700000" algn="tl">
                  <a:srgbClr val="000000">
                    <a:alpha val="43137"/>
                  </a:srgbClr>
                </a:outerShdw>
              </a:effectLst>
            </a:endParaRPr>
          </a:p>
          <a:p>
            <a:pPr>
              <a:lnSpc>
                <a:spcPct val="90000"/>
              </a:lnSpc>
            </a:pPr>
            <a:r>
              <a:rPr lang="en-US" sz="3000" dirty="0">
                <a:effectLst>
                  <a:outerShdw blurRad="38100" dist="38100" dir="2700000" algn="tl">
                    <a:srgbClr val="000000">
                      <a:alpha val="43137"/>
                    </a:srgbClr>
                  </a:outerShdw>
                </a:effectLst>
              </a:rPr>
              <a:t>People think conversations should start early however… </a:t>
            </a:r>
          </a:p>
          <a:p>
            <a:pPr>
              <a:lnSpc>
                <a:spcPct val="90000"/>
              </a:lnSpc>
              <a:buFont typeface="Wingdings" pitchFamily="2" charset="2"/>
              <a:buNone/>
            </a:pPr>
            <a:endParaRPr lang="en-US" sz="3500" dirty="0">
              <a:effectLst>
                <a:outerShdw blurRad="38100" dist="38100" dir="2700000" algn="tl">
                  <a:srgbClr val="000000">
                    <a:alpha val="43137"/>
                  </a:srgbClr>
                </a:outerShdw>
              </a:effectLst>
            </a:endParaRPr>
          </a:p>
          <a:p>
            <a:pPr algn="ctr">
              <a:lnSpc>
                <a:spcPct val="90000"/>
              </a:lnSpc>
              <a:buFont typeface="Wingdings" pitchFamily="2" charset="2"/>
              <a:buNone/>
            </a:pPr>
            <a:r>
              <a:rPr lang="en-US" sz="3500" dirty="0">
                <a:effectLst>
                  <a:outerShdw blurRad="38100" dist="38100" dir="2700000" algn="tl">
                    <a:srgbClr val="000000">
                      <a:alpha val="43137"/>
                    </a:srgbClr>
                  </a:outerShdw>
                </a:effectLst>
              </a:rPr>
              <a:t>…they also feel that they need help to make it easier to have conversations*</a:t>
            </a:r>
          </a:p>
          <a:p>
            <a:pPr marL="0" indent="0">
              <a:lnSpc>
                <a:spcPct val="90000"/>
              </a:lnSpc>
              <a:buNone/>
            </a:pPr>
            <a:endParaRPr lang="en-US" sz="2000" b="1" dirty="0">
              <a:effectLst>
                <a:outerShdw blurRad="38100" dist="38100" dir="2700000" algn="tl">
                  <a:srgbClr val="000000">
                    <a:alpha val="43137"/>
                  </a:srgbClr>
                </a:outerShdw>
              </a:effectLst>
            </a:endParaRPr>
          </a:p>
          <a:p>
            <a:pPr>
              <a:lnSpc>
                <a:spcPct val="90000"/>
              </a:lnSpc>
              <a:buFont typeface="Wingdings" pitchFamily="2" charset="2"/>
              <a:buNone/>
            </a:pPr>
            <a:endParaRPr lang="en-US" sz="2000" b="1" dirty="0">
              <a:effectLst>
                <a:outerShdw blurRad="38100" dist="38100" dir="2700000" algn="tl">
                  <a:srgbClr val="000000">
                    <a:alpha val="43137"/>
                  </a:srgbClr>
                </a:outerShdw>
              </a:effectLst>
            </a:endParaRPr>
          </a:p>
          <a:p>
            <a:pPr>
              <a:lnSpc>
                <a:spcPct val="90000"/>
              </a:lnSpc>
              <a:buNone/>
            </a:pPr>
            <a:endParaRPr lang="en-US" sz="2000" b="1" dirty="0">
              <a:effectLst>
                <a:outerShdw blurRad="38100" dist="38100" dir="2700000" algn="tl">
                  <a:srgbClr val="000000">
                    <a:alpha val="43137"/>
                  </a:srgbClr>
                </a:outerShdw>
              </a:effectLst>
            </a:endParaRPr>
          </a:p>
          <a:p>
            <a:pPr>
              <a:lnSpc>
                <a:spcPct val="90000"/>
              </a:lnSpc>
              <a:buFont typeface="Wingdings" pitchFamily="2" charset="2"/>
              <a:buNone/>
            </a:pPr>
            <a:endParaRPr lang="en-US" sz="2000" b="1" dirty="0">
              <a:effectLst>
                <a:outerShdw blurRad="38100" dist="38100" dir="2700000" algn="tl">
                  <a:srgbClr val="000000">
                    <a:alpha val="43137"/>
                  </a:srgbClr>
                </a:outerShdw>
              </a:effectLst>
            </a:endParaRPr>
          </a:p>
        </p:txBody>
      </p:sp>
      <p:sp>
        <p:nvSpPr>
          <p:cNvPr id="2" name="Rectangle 1">
            <a:extLst>
              <a:ext uri="{FF2B5EF4-FFF2-40B4-BE49-F238E27FC236}">
                <a16:creationId xmlns:a16="http://schemas.microsoft.com/office/drawing/2014/main" id="{84AA0CD1-3782-FE41-9D75-40F8E1C61EA9}"/>
              </a:ext>
            </a:extLst>
          </p:cNvPr>
          <p:cNvSpPr/>
          <p:nvPr/>
        </p:nvSpPr>
        <p:spPr>
          <a:xfrm>
            <a:off x="107504" y="6455136"/>
            <a:ext cx="9036496" cy="286232"/>
          </a:xfrm>
          <a:prstGeom prst="rect">
            <a:avLst/>
          </a:prstGeom>
        </p:spPr>
        <p:txBody>
          <a:bodyPr wrap="square">
            <a:spAutoFit/>
          </a:bodyPr>
          <a:lstStyle/>
          <a:p>
            <a:pPr algn="r">
              <a:lnSpc>
                <a:spcPct val="90000"/>
              </a:lnSpc>
            </a:pPr>
            <a:r>
              <a:rPr lang="en-US" sz="1400" b="1" dirty="0">
                <a:solidFill>
                  <a:schemeClr val="bg1"/>
                </a:solidFill>
                <a:effectLst>
                  <a:outerShdw blurRad="38100" dist="38100" dir="2700000" algn="tl">
                    <a:srgbClr val="000000">
                      <a:alpha val="43137"/>
                    </a:srgbClr>
                  </a:outerShdw>
                </a:effectLst>
              </a:rPr>
              <a:t>*Nanos poll conducted February 2019 with nearly 3000 people across Canada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6" end="6"/>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1500"/>
                                  </p:stCondLst>
                                  <p:childTnLst>
                                    <p:set>
                                      <p:cBhvr>
                                        <p:cTn id="2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What is a Health Care Directive?</a:t>
            </a:r>
          </a:p>
        </p:txBody>
      </p:sp>
      <p:sp>
        <p:nvSpPr>
          <p:cNvPr id="3" name="Content Placeholder 2"/>
          <p:cNvSpPr>
            <a:spLocks noGrp="1"/>
          </p:cNvSpPr>
          <p:nvPr>
            <p:ph idx="1"/>
          </p:nvPr>
        </p:nvSpPr>
        <p:spPr>
          <a:xfrm>
            <a:off x="107504" y="1988840"/>
            <a:ext cx="9036496" cy="4064640"/>
          </a:xfrm>
        </p:spPr>
        <p:txBody>
          <a:bodyPr>
            <a:normAutofit/>
          </a:bodyPr>
          <a:lstStyle/>
          <a:p>
            <a:pPr marL="0" indent="0">
              <a:buNone/>
            </a:pPr>
            <a:r>
              <a:rPr lang="en-CA" sz="2800" dirty="0">
                <a:effectLst>
                  <a:outerShdw blurRad="38100" dist="38100" dir="2700000" algn="tl">
                    <a:srgbClr val="000000">
                      <a:alpha val="43137"/>
                    </a:srgbClr>
                  </a:outerShdw>
                </a:effectLst>
              </a:rPr>
              <a:t>A legal tool that allows you to:</a:t>
            </a:r>
          </a:p>
          <a:p>
            <a:r>
              <a:rPr lang="en-CA" sz="2800" dirty="0">
                <a:effectLst>
                  <a:outerShdw blurRad="38100" dist="38100" dir="2700000" algn="tl">
                    <a:srgbClr val="000000">
                      <a:alpha val="43137"/>
                    </a:srgbClr>
                  </a:outerShdw>
                </a:effectLst>
              </a:rPr>
              <a:t>Name a person or persons (proxy) to make health care decisions on your behalf</a:t>
            </a:r>
          </a:p>
          <a:p>
            <a:r>
              <a:rPr lang="en-CA" sz="2800" dirty="0">
                <a:effectLst>
                  <a:outerShdw blurRad="38100" dist="38100" dir="2700000" algn="tl">
                    <a:srgbClr val="000000">
                      <a:alpha val="43137"/>
                    </a:srgbClr>
                  </a:outerShdw>
                </a:effectLst>
              </a:rPr>
              <a:t>Set out your specific instructions for your future health care</a:t>
            </a:r>
          </a:p>
          <a:p>
            <a:r>
              <a:rPr lang="en-CA" sz="2800" dirty="0">
                <a:effectLst>
                  <a:outerShdw blurRad="38100" dist="38100" dir="2700000" algn="tl">
                    <a:srgbClr val="000000">
                      <a:alpha val="43137"/>
                    </a:srgbClr>
                  </a:outerShdw>
                </a:effectLst>
              </a:rPr>
              <a:t>Identify the person to be notified when your directive comes into effect</a:t>
            </a:r>
          </a:p>
        </p:txBody>
      </p:sp>
    </p:spTree>
    <p:extLst>
      <p:ext uri="{BB962C8B-B14F-4D97-AF65-F5344CB8AC3E}">
        <p14:creationId xmlns:p14="http://schemas.microsoft.com/office/powerpoint/2010/main" val="333583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effectLst>
                  <a:outerShdw blurRad="38100" dist="38100" dir="2700000" algn="tl">
                    <a:srgbClr val="000000">
                      <a:alpha val="43137"/>
                    </a:srgbClr>
                  </a:outerShdw>
                </a:effectLst>
              </a:rPr>
              <a:t>Do I Need A Lawyer?</a:t>
            </a:r>
          </a:p>
        </p:txBody>
      </p:sp>
      <p:sp>
        <p:nvSpPr>
          <p:cNvPr id="3" name="Content Placeholder 2"/>
          <p:cNvSpPr>
            <a:spLocks noGrp="1"/>
          </p:cNvSpPr>
          <p:nvPr>
            <p:ph idx="1"/>
          </p:nvPr>
        </p:nvSpPr>
        <p:spPr>
          <a:xfrm>
            <a:off x="1" y="2015733"/>
            <a:ext cx="9156032" cy="4037747"/>
          </a:xfrm>
        </p:spPr>
        <p:txBody>
          <a:bodyPr>
            <a:normAutofit/>
          </a:bodyPr>
          <a:lstStyle/>
          <a:p>
            <a:r>
              <a:rPr lang="en-CA" sz="2600" dirty="0">
                <a:effectLst>
                  <a:outerShdw blurRad="38100" dist="38100" dir="2700000" algn="tl">
                    <a:srgbClr val="000000">
                      <a:alpha val="43137"/>
                    </a:srgbClr>
                  </a:outerShdw>
                </a:effectLst>
              </a:rPr>
              <a:t>Not necessarily, however if you have created other documents such as a </a:t>
            </a:r>
            <a:r>
              <a:rPr lang="en-CA" sz="2600" b="1" i="1" dirty="0">
                <a:effectLst>
                  <a:outerShdw blurRad="38100" dist="38100" dir="2700000" algn="tl">
                    <a:srgbClr val="000000">
                      <a:alpha val="43137"/>
                    </a:srgbClr>
                  </a:outerShdw>
                </a:effectLst>
              </a:rPr>
              <a:t>Power of Attorney for Personal Care  </a:t>
            </a:r>
            <a:r>
              <a:rPr lang="en-CA" sz="2600" dirty="0">
                <a:effectLst>
                  <a:outerShdw blurRad="38100" dist="38100" dir="2700000" algn="tl">
                    <a:srgbClr val="000000">
                      <a:alpha val="43137"/>
                    </a:srgbClr>
                  </a:outerShdw>
                </a:effectLst>
              </a:rPr>
              <a:t>you should contact your lawyer to find out if there are any potential conflicts in roles and responsibilities. </a:t>
            </a:r>
          </a:p>
          <a:p>
            <a:r>
              <a:rPr lang="en-CA" sz="2600" dirty="0">
                <a:effectLst>
                  <a:outerShdw blurRad="38100" dist="38100" dir="2700000" algn="tl">
                    <a:srgbClr val="000000">
                      <a:alpha val="43137"/>
                    </a:srgbClr>
                  </a:outerShdw>
                </a:effectLst>
              </a:rPr>
              <a:t>If you do decide to appoint different people as your proxy you may wish not to include health care provisions in your power of attorney for personal care.</a:t>
            </a:r>
          </a:p>
        </p:txBody>
      </p:sp>
    </p:spTree>
    <p:extLst>
      <p:ext uri="{BB962C8B-B14F-4D97-AF65-F5344CB8AC3E}">
        <p14:creationId xmlns:p14="http://schemas.microsoft.com/office/powerpoint/2010/main" val="284387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{174423A5-88EF-6045-A2DD-8CA7E0905D37}tf10001119</Template>
  <TotalTime>9109</TotalTime>
  <Words>1781</Words>
  <Application>Microsoft Macintosh PowerPoint</Application>
  <PresentationFormat>On-screen Show (4:3)</PresentationFormat>
  <Paragraphs>148</Paragraphs>
  <Slides>25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Bradley Hand ITC</vt:lpstr>
      <vt:lpstr>Calibri</vt:lpstr>
      <vt:lpstr>Gill Sans MT</vt:lpstr>
      <vt:lpstr>Tahoma</vt:lpstr>
      <vt:lpstr>Times New Roman</vt:lpstr>
      <vt:lpstr>Wingdings</vt:lpstr>
      <vt:lpstr>Gallery</vt:lpstr>
      <vt:lpstr>Imagine…</vt:lpstr>
      <vt:lpstr>Imagine…</vt:lpstr>
      <vt:lpstr>Imagine…</vt:lpstr>
      <vt:lpstr>Advance Health Care Directives</vt:lpstr>
      <vt:lpstr>Disclaimer</vt:lpstr>
      <vt:lpstr>What Is Advance  Care Planning?</vt:lpstr>
      <vt:lpstr>Research                                               </vt:lpstr>
      <vt:lpstr>What is a Health Care Directive?</vt:lpstr>
      <vt:lpstr>Do I Need A Lawyer?</vt:lpstr>
      <vt:lpstr>What Kind of Health Care Decisions Can I Make?</vt:lpstr>
      <vt:lpstr>Why Have an Advance Health Care Directive?</vt:lpstr>
      <vt:lpstr>Why Have an Advance Health Care Directive?</vt:lpstr>
      <vt:lpstr>How Will I Know What Treatment Options Are Available In The Future?</vt:lpstr>
      <vt:lpstr>Who Should Make a Health Care Directive?</vt:lpstr>
      <vt:lpstr>How Do I Create a Health Care Directive?</vt:lpstr>
      <vt:lpstr>What If I Can’t Sign My Name?</vt:lpstr>
      <vt:lpstr>When Does a Health Care Directive Take Effect?</vt:lpstr>
      <vt:lpstr>Does It Ever End? </vt:lpstr>
      <vt:lpstr>Who Should Get A Copy?</vt:lpstr>
      <vt:lpstr>How Do I Choose A Proxy?</vt:lpstr>
      <vt:lpstr>Changing Or Revoking Your Health Care Directive</vt:lpstr>
      <vt:lpstr>Can I include a Request For M.A.I.D In My Health Care Directive?</vt:lpstr>
      <vt:lpstr>PowerPoint Presentation</vt:lpstr>
      <vt:lpstr>Disclaimer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 Care Planning</dc:title>
  <dc:creator>Connie</dc:creator>
  <cp:lastModifiedBy>Paul R. McGraw</cp:lastModifiedBy>
  <cp:revision>553</cp:revision>
  <cp:lastPrinted>1601-01-01T00:00:00Z</cp:lastPrinted>
  <dcterms:created xsi:type="dcterms:W3CDTF">2009-03-01T23:13:06Z</dcterms:created>
  <dcterms:modified xsi:type="dcterms:W3CDTF">2020-04-15T15:47:26Z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TC102037561033</vt:lpwstr>
  </property>
</Properties>
</file>